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handoutMasterIdLst>
    <p:handoutMasterId r:id="rId44"/>
  </p:handoutMasterIdLst>
  <p:sldIdLst>
    <p:sldId id="267" r:id="rId2"/>
    <p:sldId id="256" r:id="rId3"/>
    <p:sldId id="311" r:id="rId4"/>
    <p:sldId id="271" r:id="rId5"/>
    <p:sldId id="270" r:id="rId6"/>
    <p:sldId id="257" r:id="rId7"/>
    <p:sldId id="258" r:id="rId8"/>
    <p:sldId id="259" r:id="rId9"/>
    <p:sldId id="312" r:id="rId10"/>
    <p:sldId id="315" r:id="rId11"/>
    <p:sldId id="316" r:id="rId12"/>
    <p:sldId id="313" r:id="rId13"/>
    <p:sldId id="262" r:id="rId14"/>
    <p:sldId id="305" r:id="rId15"/>
    <p:sldId id="300" r:id="rId16"/>
    <p:sldId id="276" r:id="rId17"/>
    <p:sldId id="301" r:id="rId18"/>
    <p:sldId id="314" r:id="rId19"/>
    <p:sldId id="279" r:id="rId20"/>
    <p:sldId id="306" r:id="rId21"/>
    <p:sldId id="307" r:id="rId22"/>
    <p:sldId id="282" r:id="rId23"/>
    <p:sldId id="280" r:id="rId24"/>
    <p:sldId id="265" r:id="rId25"/>
    <p:sldId id="286" r:id="rId26"/>
    <p:sldId id="285" r:id="rId27"/>
    <p:sldId id="308" r:id="rId28"/>
    <p:sldId id="304" r:id="rId29"/>
    <p:sldId id="266" r:id="rId30"/>
    <p:sldId id="288" r:id="rId31"/>
    <p:sldId id="289" r:id="rId32"/>
    <p:sldId id="290" r:id="rId33"/>
    <p:sldId id="291" r:id="rId34"/>
    <p:sldId id="292" r:id="rId35"/>
    <p:sldId id="309" r:id="rId36"/>
    <p:sldId id="310" r:id="rId37"/>
    <p:sldId id="294" r:id="rId38"/>
    <p:sldId id="295" r:id="rId39"/>
    <p:sldId id="296" r:id="rId40"/>
    <p:sldId id="298" r:id="rId41"/>
    <p:sldId id="299" r:id="rId42"/>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38"/>
    <p:restoredTop sz="95827" autoAdjust="0"/>
  </p:normalViewPr>
  <p:slideViewPr>
    <p:cSldViewPr snapToGrid="0" snapToObjects="1">
      <p:cViewPr varScale="1">
        <p:scale>
          <a:sx n="60" d="100"/>
          <a:sy n="60" d="100"/>
        </p:scale>
        <p:origin x="1408" y="60"/>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2020/10/5</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2020/10/5</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34</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37</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2021.01-2021.03</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emf"/><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emf"/><Relationship Id="rId10" Type="http://schemas.openxmlformats.org/officeDocument/2006/relationships/image" Target="../media/image34.png"/><Relationship Id="rId4" Type="http://schemas.openxmlformats.org/officeDocument/2006/relationships/image" Target="../media/image28.emf"/><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21.emf"/><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a:t>
            </a:r>
            <a:r>
              <a:rPr lang="ja-JP" altLang="en-US" sz="1800" dirty="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3</a:t>
            </a:r>
            <a:r>
              <a:rPr lang="ja-JP" altLang="en-US" sz="1800" dirty="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0EA474-9A58-FF44-A77C-E749CAB587A0}"/>
              </a:ext>
            </a:extLst>
          </p:cNvPr>
          <p:cNvPicPr>
            <a:picLocks noChangeAspect="1"/>
          </p:cNvPicPr>
          <p:nvPr/>
        </p:nvPicPr>
        <p:blipFill>
          <a:blip r:embed="rId2"/>
          <a:stretch>
            <a:fillRect/>
          </a:stretch>
        </p:blipFill>
        <p:spPr>
          <a:xfrm>
            <a:off x="5564188" y="428420"/>
            <a:ext cx="4089400" cy="4673600"/>
          </a:xfrm>
          <a:prstGeom prst="rect">
            <a:avLst/>
          </a:prstGeom>
        </p:spPr>
      </p:pic>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ja-JP" altLang="en-US">
                <a:solidFill>
                  <a:srgbClr val="7F7F7F"/>
                </a:solidFill>
                <a:latin typeface="游明朝" panose="02020400000000000000" pitchFamily="18" charset="-128"/>
                <a:ea typeface="游明朝" panose="02020400000000000000" pitchFamily="18" charset="-128"/>
              </a:rPr>
              <a:t>「減ったまま」の人は全体の</a:t>
            </a:r>
            <a:r>
              <a:rPr lang="en-US" altLang="ja-JP" dirty="0">
                <a:solidFill>
                  <a:srgbClr val="7F7F7F"/>
                </a:solidFill>
                <a:latin typeface="游明朝" panose="02020400000000000000" pitchFamily="18" charset="-128"/>
                <a:ea typeface="游明朝" panose="02020400000000000000" pitchFamily="18" charset="-128"/>
              </a:rPr>
              <a:t>17%</a:t>
            </a:r>
            <a:r>
              <a:rPr lang="ja-JP" altLang="en-US">
                <a:solidFill>
                  <a:srgbClr val="7F7F7F"/>
                </a:solidFill>
                <a:latin typeface="游明朝" panose="02020400000000000000" pitchFamily="18" charset="-128"/>
                <a:ea typeface="游明朝" panose="02020400000000000000" pitchFamily="18" charset="-128"/>
              </a:rPr>
              <a:t>、「減ったが元に戻りつつある」以上が</a:t>
            </a:r>
            <a:r>
              <a:rPr lang="en-US" altLang="ja-JP" dirty="0">
                <a:solidFill>
                  <a:srgbClr val="7F7F7F"/>
                </a:solidFill>
                <a:latin typeface="游明朝" panose="02020400000000000000" pitchFamily="18" charset="-128"/>
                <a:ea typeface="游明朝" panose="02020400000000000000" pitchFamily="18" charset="-128"/>
              </a:rPr>
              <a:t>83%</a:t>
            </a:r>
            <a:r>
              <a:rPr lang="ja-JP" altLang="en-US">
                <a:solidFill>
                  <a:srgbClr val="7F7F7F"/>
                </a:solidFill>
                <a:latin typeface="游明朝" panose="02020400000000000000" pitchFamily="18" charset="-128"/>
                <a:ea typeface="游明朝" panose="02020400000000000000" pitchFamily="18" charset="-128"/>
              </a:rPr>
              <a:t>であり、タクシー利用はコロナ禍前に戻りつつある。</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広告再生ログも</a:t>
            </a:r>
            <a:r>
              <a:rPr lang="en-US" altLang="ja-JP" dirty="0">
                <a:solidFill>
                  <a:srgbClr val="7F7F7F"/>
                </a:solidFill>
                <a:latin typeface="游明朝" panose="02020400000000000000" pitchFamily="18" charset="-128"/>
                <a:ea typeface="游明朝" panose="02020400000000000000" pitchFamily="18" charset="-128"/>
              </a:rPr>
              <a:t>2020</a:t>
            </a:r>
            <a:r>
              <a:rPr lang="ja-JP" altLang="en-US">
                <a:solidFill>
                  <a:srgbClr val="7F7F7F"/>
                </a:solidFill>
                <a:latin typeface="游明朝" panose="02020400000000000000" pitchFamily="18" charset="-128"/>
                <a:ea typeface="游明朝" panose="02020400000000000000" pitchFamily="18" charset="-128"/>
              </a:rPr>
              <a:t>年</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月の水準から</a:t>
            </a:r>
            <a:r>
              <a:rPr lang="en-US" altLang="ja-JP" dirty="0">
                <a:solidFill>
                  <a:srgbClr val="7F7F7F"/>
                </a:solidFill>
                <a:latin typeface="游明朝" panose="02020400000000000000" pitchFamily="18" charset="-128"/>
                <a:ea typeface="游明朝" panose="02020400000000000000" pitchFamily="18" charset="-128"/>
              </a:rPr>
              <a:t>80%</a:t>
            </a:r>
            <a:r>
              <a:rPr lang="ja-JP" altLang="en-US">
                <a:solidFill>
                  <a:srgbClr val="7F7F7F"/>
                </a:solidFill>
                <a:latin typeface="游明朝" panose="02020400000000000000" pitchFamily="18" charset="-128"/>
                <a:ea typeface="游明朝" panose="02020400000000000000" pitchFamily="18" charset="-128"/>
              </a:rPr>
              <a:t>前後の水準に回復している。</a:t>
            </a:r>
            <a:endParaRPr kumimoji="1" lang="ja-JP" altLang="en-US"/>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en-US" altLang="ja-JP" dirty="0">
                <a:latin typeface="游明朝 Demibold" panose="02020600000000000000" pitchFamily="18" charset="-128"/>
                <a:ea typeface="游明朝 Demibold" panose="02020600000000000000" pitchFamily="18" charset="-128"/>
              </a:rPr>
              <a:t>2020</a:t>
            </a:r>
            <a:r>
              <a:rPr lang="ja-JP" altLang="en-US">
                <a:latin typeface="游明朝 Demibold" panose="02020600000000000000" pitchFamily="18" charset="-128"/>
                <a:ea typeface="游明朝 Demibold" panose="02020600000000000000" pitchFamily="18" charset="-128"/>
              </a:rPr>
              <a:t>年</a:t>
            </a:r>
            <a:r>
              <a:rPr lang="en-US" altLang="ja-JP" dirty="0">
                <a:latin typeface="游明朝 Demibold" panose="02020600000000000000" pitchFamily="18" charset="-128"/>
                <a:ea typeface="游明朝 Demibold" panose="02020600000000000000" pitchFamily="18" charset="-128"/>
              </a:rPr>
              <a:t>9</a:t>
            </a:r>
            <a:r>
              <a:rPr lang="ja-JP" altLang="en-US">
                <a:latin typeface="游明朝 Demibold" panose="02020600000000000000" pitchFamily="18" charset="-128"/>
                <a:ea typeface="游明朝 Demibold" panose="02020600000000000000" pitchFamily="18" charset="-128"/>
              </a:rPr>
              <a:t>月時点 コロナ禍のタクシー利用実態</a:t>
            </a:r>
            <a:endParaRPr lang="ja-JP" altLang="en-US" dirty="0">
              <a:latin typeface="游明朝 Demibold" panose="02020600000000000000" pitchFamily="18" charset="-128"/>
              <a:ea typeface="游明朝 Demibold" panose="02020600000000000000" pitchFamily="18" charset="-128"/>
            </a:endParaRPr>
          </a:p>
        </p:txBody>
      </p:sp>
      <p:sp>
        <p:nvSpPr>
          <p:cNvPr id="5" name="テキスト ボックス 10">
            <a:extLst>
              <a:ext uri="{FF2B5EF4-FFF2-40B4-BE49-F238E27FC236}">
                <a16:creationId xmlns:a16="http://schemas.microsoft.com/office/drawing/2014/main" id="{72DE136E-6FE1-0E42-B666-69C6EA9B1A83}"/>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7" name="テキスト ボックス 6">
            <a:extLst>
              <a:ext uri="{FF2B5EF4-FFF2-40B4-BE49-F238E27FC236}">
                <a16:creationId xmlns:a16="http://schemas.microsoft.com/office/drawing/2014/main" id="{1FD0984F-B109-2D46-B476-68EC1FCDED0F}"/>
              </a:ext>
            </a:extLst>
          </p:cNvPr>
          <p:cNvSpPr txBox="1"/>
          <p:nvPr/>
        </p:nvSpPr>
        <p:spPr>
          <a:xfrm>
            <a:off x="6532563"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8" name="テキスト ボックス 7">
            <a:extLst>
              <a:ext uri="{FF2B5EF4-FFF2-40B4-BE49-F238E27FC236}">
                <a16:creationId xmlns:a16="http://schemas.microsoft.com/office/drawing/2014/main" id="{644E879C-A528-9646-BFDB-2AA57843738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9" name="テキスト ボックス 8">
            <a:extLst>
              <a:ext uri="{FF2B5EF4-FFF2-40B4-BE49-F238E27FC236}">
                <a16:creationId xmlns:a16="http://schemas.microsoft.com/office/drawing/2014/main" id="{BEDB3AA0-E273-1B43-BB7E-090F99BA2355}"/>
              </a:ext>
            </a:extLst>
          </p:cNvPr>
          <p:cNvSpPr txBox="1"/>
          <p:nvPr/>
        </p:nvSpPr>
        <p:spPr>
          <a:xfrm>
            <a:off x="6524183"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11" name="テキスト ボックス 10">
            <a:extLst>
              <a:ext uri="{FF2B5EF4-FFF2-40B4-BE49-F238E27FC236}">
                <a16:creationId xmlns:a16="http://schemas.microsoft.com/office/drawing/2014/main" id="{A1250082-1E25-3A42-B988-1C1732B82822}"/>
              </a:ext>
            </a:extLst>
          </p:cNvPr>
          <p:cNvSpPr txBox="1"/>
          <p:nvPr/>
        </p:nvSpPr>
        <p:spPr>
          <a:xfrm>
            <a:off x="7370764"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28%</a:t>
            </a:r>
          </a:p>
        </p:txBody>
      </p:sp>
      <p:sp>
        <p:nvSpPr>
          <p:cNvPr id="12" name="テキスト ボックス 11">
            <a:extLst>
              <a:ext uri="{FF2B5EF4-FFF2-40B4-BE49-F238E27FC236}">
                <a16:creationId xmlns:a16="http://schemas.microsoft.com/office/drawing/2014/main" id="{78E681E5-5EA9-3A41-9682-54EC51EC0CD4}"/>
              </a:ext>
            </a:extLst>
          </p:cNvPr>
          <p:cNvSpPr txBox="1"/>
          <p:nvPr/>
        </p:nvSpPr>
        <p:spPr>
          <a:xfrm>
            <a:off x="8241859"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3" name="テキスト ボックス 12">
            <a:extLst>
              <a:ext uri="{FF2B5EF4-FFF2-40B4-BE49-F238E27FC236}">
                <a16:creationId xmlns:a16="http://schemas.microsoft.com/office/drawing/2014/main" id="{EB737BDF-0333-8748-BCC0-B59A225B39F0}"/>
              </a:ext>
            </a:extLst>
          </p:cNvPr>
          <p:cNvSpPr txBox="1"/>
          <p:nvPr/>
        </p:nvSpPr>
        <p:spPr>
          <a:xfrm>
            <a:off x="8928100" y="4688626"/>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15" name="テキスト ボックス 14">
            <a:extLst>
              <a:ext uri="{FF2B5EF4-FFF2-40B4-BE49-F238E27FC236}">
                <a16:creationId xmlns:a16="http://schemas.microsoft.com/office/drawing/2014/main" id="{DC255EBA-01B2-3140-9D4F-888FAFF5B06B}"/>
              </a:ext>
            </a:extLst>
          </p:cNvPr>
          <p:cNvSpPr txBox="1"/>
          <p:nvPr/>
        </p:nvSpPr>
        <p:spPr>
          <a:xfrm>
            <a:off x="7507287"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6" name="テキスト ボックス 15">
            <a:extLst>
              <a:ext uri="{FF2B5EF4-FFF2-40B4-BE49-F238E27FC236}">
                <a16:creationId xmlns:a16="http://schemas.microsoft.com/office/drawing/2014/main" id="{945A9465-93C2-2B4F-8680-89226CD19036}"/>
              </a:ext>
            </a:extLst>
          </p:cNvPr>
          <p:cNvSpPr txBox="1"/>
          <p:nvPr/>
        </p:nvSpPr>
        <p:spPr>
          <a:xfrm>
            <a:off x="8289131"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17" name="テキスト ボックス 16">
            <a:extLst>
              <a:ext uri="{FF2B5EF4-FFF2-40B4-BE49-F238E27FC236}">
                <a16:creationId xmlns:a16="http://schemas.microsoft.com/office/drawing/2014/main" id="{6F0EA551-68B0-8B4F-A6E8-5A7E9FFDE594}"/>
              </a:ext>
            </a:extLst>
          </p:cNvPr>
          <p:cNvSpPr txBox="1"/>
          <p:nvPr/>
        </p:nvSpPr>
        <p:spPr>
          <a:xfrm>
            <a:off x="8905875" y="4866426"/>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grpSp>
        <p:nvGrpSpPr>
          <p:cNvPr id="18" name="グループ化 27">
            <a:extLst>
              <a:ext uri="{FF2B5EF4-FFF2-40B4-BE49-F238E27FC236}">
                <a16:creationId xmlns:a16="http://schemas.microsoft.com/office/drawing/2014/main" id="{EDB1E436-B076-3043-8632-F0A67D4632F2}"/>
              </a:ext>
            </a:extLst>
          </p:cNvPr>
          <p:cNvGrpSpPr>
            <a:grpSpLocks/>
          </p:cNvGrpSpPr>
          <p:nvPr/>
        </p:nvGrpSpPr>
        <p:grpSpPr bwMode="auto">
          <a:xfrm>
            <a:off x="8304507" y="1182588"/>
            <a:ext cx="1082675" cy="841258"/>
            <a:chOff x="1791797" y="1893086"/>
            <a:chExt cx="1082419" cy="840477"/>
          </a:xfrm>
        </p:grpSpPr>
        <p:sp>
          <p:nvSpPr>
            <p:cNvPr id="19" name="正方形/長方形 18">
              <a:extLst>
                <a:ext uri="{FF2B5EF4-FFF2-40B4-BE49-F238E27FC236}">
                  <a16:creationId xmlns:a16="http://schemas.microsoft.com/office/drawing/2014/main" id="{9DCB4669-43FD-0047-B245-249FDB84B712}"/>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0" name="正方形/長方形 97">
              <a:extLst>
                <a:ext uri="{FF2B5EF4-FFF2-40B4-BE49-F238E27FC236}">
                  <a16:creationId xmlns:a16="http://schemas.microsoft.com/office/drawing/2014/main" id="{64E494B6-6977-E645-A975-AEBFB2C6A6FF}"/>
                </a:ext>
              </a:extLst>
            </p:cNvPr>
            <p:cNvSpPr>
              <a:spLocks noChangeArrowheads="1"/>
            </p:cNvSpPr>
            <p:nvPr/>
          </p:nvSpPr>
          <p:spPr bwMode="auto">
            <a:xfrm>
              <a:off x="1912111" y="1893086"/>
              <a:ext cx="723104"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増えた</a:t>
              </a:r>
            </a:p>
          </p:txBody>
        </p:sp>
      </p:grpSp>
      <p:grpSp>
        <p:nvGrpSpPr>
          <p:cNvPr id="21" name="グループ化 30">
            <a:extLst>
              <a:ext uri="{FF2B5EF4-FFF2-40B4-BE49-F238E27FC236}">
                <a16:creationId xmlns:a16="http://schemas.microsoft.com/office/drawing/2014/main" id="{1A2E3F00-55D8-854A-8591-5F656C74F4B7}"/>
              </a:ext>
            </a:extLst>
          </p:cNvPr>
          <p:cNvGrpSpPr>
            <a:grpSpLocks/>
          </p:cNvGrpSpPr>
          <p:nvPr/>
        </p:nvGrpSpPr>
        <p:grpSpPr bwMode="auto">
          <a:xfrm>
            <a:off x="6768931" y="1976191"/>
            <a:ext cx="1667348" cy="1196532"/>
            <a:chOff x="2596957" y="1886760"/>
            <a:chExt cx="1668755" cy="1196950"/>
          </a:xfrm>
        </p:grpSpPr>
        <p:sp>
          <p:nvSpPr>
            <p:cNvPr id="22" name="正方形/長方形 99">
              <a:extLst>
                <a:ext uri="{FF2B5EF4-FFF2-40B4-BE49-F238E27FC236}">
                  <a16:creationId xmlns:a16="http://schemas.microsoft.com/office/drawing/2014/main" id="{395F62A7-DA4B-B946-BE80-192AAB0A2702}"/>
                </a:ext>
              </a:extLst>
            </p:cNvPr>
            <p:cNvSpPr>
              <a:spLocks noChangeArrowheads="1"/>
            </p:cNvSpPr>
            <p:nvPr/>
          </p:nvSpPr>
          <p:spPr bwMode="auto">
            <a:xfrm>
              <a:off x="2596957" y="1886760"/>
              <a:ext cx="1668755" cy="92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タクシー利用</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回復傾向</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約</a:t>
              </a:r>
              <a:r>
                <a:rPr lang="en-US" altLang="ja-JP" b="1" dirty="0">
                  <a:solidFill>
                    <a:srgbClr val="0A1239"/>
                  </a:solidFill>
                  <a:latin typeface="游明朝 Demibold" panose="02020600000000000000" pitchFamily="18" charset="-128"/>
                  <a:ea typeface="游明朝 Demibold" panose="02020600000000000000" pitchFamily="18" charset="-128"/>
                </a:rPr>
                <a:t>80%</a:t>
              </a:r>
              <a:endParaRPr lang="ja-JP" altLang="en-US" b="1">
                <a:solidFill>
                  <a:srgbClr val="0A1239"/>
                </a:solidFill>
                <a:latin typeface="游明朝 Demibold" panose="02020600000000000000" pitchFamily="18" charset="-128"/>
                <a:ea typeface="游明朝 Demibold" panose="02020600000000000000" pitchFamily="18" charset="-128"/>
              </a:endParaRPr>
            </a:p>
          </p:txBody>
        </p:sp>
        <p:sp>
          <p:nvSpPr>
            <p:cNvPr id="23" name="正方形/長方形 100">
              <a:extLst>
                <a:ext uri="{FF2B5EF4-FFF2-40B4-BE49-F238E27FC236}">
                  <a16:creationId xmlns:a16="http://schemas.microsoft.com/office/drawing/2014/main" id="{ADE1B15D-1163-1046-A98E-2C2A9874F53F}"/>
                </a:ext>
              </a:extLst>
            </p:cNvPr>
            <p:cNvSpPr>
              <a:spLocks noChangeArrowheads="1"/>
            </p:cNvSpPr>
            <p:nvPr/>
          </p:nvSpPr>
          <p:spPr bwMode="auto">
            <a:xfrm>
              <a:off x="2819617" y="2775760"/>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4" name="グループ化 33">
            <a:extLst>
              <a:ext uri="{FF2B5EF4-FFF2-40B4-BE49-F238E27FC236}">
                <a16:creationId xmlns:a16="http://schemas.microsoft.com/office/drawing/2014/main" id="{40ACAE9F-07E0-5C4D-A366-8C485CE7A4C2}"/>
              </a:ext>
            </a:extLst>
          </p:cNvPr>
          <p:cNvGrpSpPr>
            <a:grpSpLocks/>
          </p:cNvGrpSpPr>
          <p:nvPr/>
        </p:nvGrpSpPr>
        <p:grpSpPr bwMode="auto">
          <a:xfrm>
            <a:off x="7382194" y="3419845"/>
            <a:ext cx="1620956" cy="845268"/>
            <a:chOff x="808218" y="2625747"/>
            <a:chExt cx="1620571" cy="845354"/>
          </a:xfrm>
        </p:grpSpPr>
        <p:sp>
          <p:nvSpPr>
            <p:cNvPr id="25" name="正方形/長方形 24">
              <a:extLst>
                <a:ext uri="{FF2B5EF4-FFF2-40B4-BE49-F238E27FC236}">
                  <a16:creationId xmlns:a16="http://schemas.microsoft.com/office/drawing/2014/main" id="{AD002DC2-D579-7F4C-B4D4-AF99D64AAB83}"/>
                </a:ext>
              </a:extLst>
            </p:cNvPr>
            <p:cNvSpPr/>
            <p:nvPr/>
          </p:nvSpPr>
          <p:spPr>
            <a:xfrm>
              <a:off x="1158792" y="2839212"/>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103">
              <a:extLst>
                <a:ext uri="{FF2B5EF4-FFF2-40B4-BE49-F238E27FC236}">
                  <a16:creationId xmlns:a16="http://schemas.microsoft.com/office/drawing/2014/main" id="{04461F4A-9363-D74A-A6BE-C76A8875667D}"/>
                </a:ext>
              </a:extLst>
            </p:cNvPr>
            <p:cNvSpPr>
              <a:spLocks noChangeArrowheads="1"/>
            </p:cNvSpPr>
            <p:nvPr/>
          </p:nvSpPr>
          <p:spPr bwMode="auto">
            <a:xfrm>
              <a:off x="808218" y="2625747"/>
              <a:ext cx="162057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前の水準に戻った</a:t>
              </a:r>
            </a:p>
          </p:txBody>
        </p:sp>
      </p:grpSp>
      <p:grpSp>
        <p:nvGrpSpPr>
          <p:cNvPr id="30" name="グループ化 39">
            <a:extLst>
              <a:ext uri="{FF2B5EF4-FFF2-40B4-BE49-F238E27FC236}">
                <a16:creationId xmlns:a16="http://schemas.microsoft.com/office/drawing/2014/main" id="{59F34F5A-EB01-E841-925F-E06B4AFA818A}"/>
              </a:ext>
            </a:extLst>
          </p:cNvPr>
          <p:cNvGrpSpPr>
            <a:grpSpLocks/>
          </p:cNvGrpSpPr>
          <p:nvPr/>
        </p:nvGrpSpPr>
        <p:grpSpPr bwMode="auto">
          <a:xfrm>
            <a:off x="5567719" y="2378355"/>
            <a:ext cx="1287626" cy="951172"/>
            <a:chOff x="1477880" y="1324809"/>
            <a:chExt cx="1287322" cy="951935"/>
          </a:xfrm>
        </p:grpSpPr>
        <p:sp>
          <p:nvSpPr>
            <p:cNvPr id="31" name="正方形/長方形 30">
              <a:extLst>
                <a:ext uri="{FF2B5EF4-FFF2-40B4-BE49-F238E27FC236}">
                  <a16:creationId xmlns:a16="http://schemas.microsoft.com/office/drawing/2014/main" id="{46943CD9-4396-D944-B894-AA5E17DBAD3F}"/>
                </a:ext>
              </a:extLst>
            </p:cNvPr>
            <p:cNvSpPr/>
            <p:nvPr/>
          </p:nvSpPr>
          <p:spPr>
            <a:xfrm>
              <a:off x="1682783" y="1646001"/>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2" name="正方形/長方形 109">
              <a:extLst>
                <a:ext uri="{FF2B5EF4-FFF2-40B4-BE49-F238E27FC236}">
                  <a16:creationId xmlns:a16="http://schemas.microsoft.com/office/drawing/2014/main" id="{2D2072D6-EB53-7749-A0C6-34A09B68E617}"/>
                </a:ext>
              </a:extLst>
            </p:cNvPr>
            <p:cNvSpPr>
              <a:spLocks noChangeArrowheads="1"/>
            </p:cNvSpPr>
            <p:nvPr/>
          </p:nvSpPr>
          <p:spPr bwMode="auto">
            <a:xfrm>
              <a:off x="1477880" y="1324809"/>
              <a:ext cx="1210302" cy="4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前よりも減ったが</a:t>
              </a:r>
              <a:endParaRPr lang="en-US" altLang="ja-JP" sz="1000" b="1" dirty="0">
                <a:solidFill>
                  <a:schemeClr val="bg1"/>
                </a:solidFill>
                <a:latin typeface="游明朝 Demibold" panose="02020600000000000000" pitchFamily="18" charset="-128"/>
                <a:ea typeface="游明朝 Demibold" panose="02020600000000000000" pitchFamily="18" charset="-128"/>
              </a:endParaRPr>
            </a:p>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戻りつつある</a:t>
              </a:r>
            </a:p>
          </p:txBody>
        </p:sp>
      </p:grpSp>
      <p:grpSp>
        <p:nvGrpSpPr>
          <p:cNvPr id="33" name="グループ化 42">
            <a:extLst>
              <a:ext uri="{FF2B5EF4-FFF2-40B4-BE49-F238E27FC236}">
                <a16:creationId xmlns:a16="http://schemas.microsoft.com/office/drawing/2014/main" id="{DCCC3C44-1A0D-FF4F-B1D3-394428DEAE91}"/>
              </a:ext>
            </a:extLst>
          </p:cNvPr>
          <p:cNvGrpSpPr>
            <a:grpSpLocks/>
          </p:cNvGrpSpPr>
          <p:nvPr/>
        </p:nvGrpSpPr>
        <p:grpSpPr bwMode="auto">
          <a:xfrm>
            <a:off x="6372225" y="850722"/>
            <a:ext cx="1082675" cy="850748"/>
            <a:chOff x="1791797" y="1883618"/>
            <a:chExt cx="1082419" cy="849945"/>
          </a:xfrm>
        </p:grpSpPr>
        <p:sp>
          <p:nvSpPr>
            <p:cNvPr id="34" name="正方形/長方形 33">
              <a:extLst>
                <a:ext uri="{FF2B5EF4-FFF2-40B4-BE49-F238E27FC236}">
                  <a16:creationId xmlns:a16="http://schemas.microsoft.com/office/drawing/2014/main" id="{060C4BDA-722B-2A40-82FE-7C0B81AF12A8}"/>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5" name="正方形/長方形 112">
              <a:extLst>
                <a:ext uri="{FF2B5EF4-FFF2-40B4-BE49-F238E27FC236}">
                  <a16:creationId xmlns:a16="http://schemas.microsoft.com/office/drawing/2014/main" id="{B12530AC-A27A-FD4D-BE2C-ADD874BCCC27}"/>
                </a:ext>
              </a:extLst>
            </p:cNvPr>
            <p:cNvSpPr>
              <a:spLocks noChangeArrowheads="1"/>
            </p:cNvSpPr>
            <p:nvPr/>
          </p:nvSpPr>
          <p:spPr bwMode="auto">
            <a:xfrm>
              <a:off x="1968830" y="1883618"/>
              <a:ext cx="723104"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減った</a:t>
              </a:r>
            </a:p>
          </p:txBody>
        </p:sp>
      </p:grpSp>
      <p:sp>
        <p:nvSpPr>
          <p:cNvPr id="37" name="テキスト ボックス 11">
            <a:extLst>
              <a:ext uri="{FF2B5EF4-FFF2-40B4-BE49-F238E27FC236}">
                <a16:creationId xmlns:a16="http://schemas.microsoft.com/office/drawing/2014/main" id="{9F8F87C2-A65A-8949-914D-592E6939B6CB}"/>
              </a:ext>
            </a:extLst>
          </p:cNvPr>
          <p:cNvSpPr txBox="1">
            <a:spLocks noChangeArrowheads="1"/>
          </p:cNvSpPr>
          <p:nvPr/>
        </p:nvSpPr>
        <p:spPr bwMode="auto">
          <a:xfrm>
            <a:off x="461357" y="746387"/>
            <a:ext cx="5228413" cy="91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あなたの直近</a:t>
            </a:r>
            <a:r>
              <a:rPr lang="en-US" altLang="ja-JP" sz="1400" b="1" dirty="0">
                <a:solidFill>
                  <a:srgbClr val="2B3A5B"/>
                </a:solidFill>
                <a:latin typeface="游明朝" panose="02020400000000000000" pitchFamily="18" charset="-128"/>
                <a:ea typeface="游明朝" panose="02020400000000000000" pitchFamily="18" charset="-128"/>
              </a:rPr>
              <a:t>1</a:t>
            </a:r>
            <a:r>
              <a:rPr lang="ja-JP" altLang="en-US" sz="1400" b="1">
                <a:solidFill>
                  <a:srgbClr val="2B3A5B"/>
                </a:solidFill>
                <a:latin typeface="游明朝" panose="02020400000000000000" pitchFamily="18" charset="-128"/>
                <a:ea typeface="游明朝" panose="02020400000000000000" pitchFamily="18" charset="-128"/>
              </a:rPr>
              <a:t>ヶ月間のタクシー利用頻度は、</a:t>
            </a:r>
          </a:p>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「コロナ禍」が始まる前と比べてどのように変化しましたか？</a:t>
            </a:r>
          </a:p>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最も当てはまるものをお答えください。</a:t>
            </a:r>
          </a:p>
        </p:txBody>
      </p:sp>
      <p:sp>
        <p:nvSpPr>
          <p:cNvPr id="38" name="正方形/長方形 12">
            <a:extLst>
              <a:ext uri="{FF2B5EF4-FFF2-40B4-BE49-F238E27FC236}">
                <a16:creationId xmlns:a16="http://schemas.microsoft.com/office/drawing/2014/main" id="{F078EF34-5D73-DA42-84F7-4628FB9EEE27}"/>
              </a:ext>
            </a:extLst>
          </p:cNvPr>
          <p:cNvSpPr>
            <a:spLocks noChangeArrowheads="1"/>
          </p:cNvSpPr>
          <p:nvPr/>
        </p:nvSpPr>
        <p:spPr bwMode="auto">
          <a:xfrm>
            <a:off x="471488" y="310178"/>
            <a:ext cx="15983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 altLang="ja-JP" sz="2000" b="1" dirty="0">
                <a:solidFill>
                  <a:srgbClr val="2B3A5B"/>
                </a:solidFill>
                <a:latin typeface="游明朝 Demibold" panose="02020600000000000000" pitchFamily="18" charset="-128"/>
                <a:ea typeface="游明朝 Demibold" panose="02020600000000000000" pitchFamily="18" charset="-128"/>
              </a:rPr>
              <a:t>Question</a:t>
            </a:r>
            <a:endParaRPr lang="ja-JP" altLang="en-US" sz="2000" b="1">
              <a:solidFill>
                <a:srgbClr val="2B3A5B"/>
              </a:solidFill>
              <a:latin typeface="游明朝 Demibold" panose="02020600000000000000" pitchFamily="18" charset="-128"/>
              <a:ea typeface="游明朝 Demibold" panose="02020600000000000000" pitchFamily="18" charset="-128"/>
            </a:endParaRPr>
          </a:p>
        </p:txBody>
      </p:sp>
      <p:sp>
        <p:nvSpPr>
          <p:cNvPr id="39" name="正方形/長方形 38">
            <a:extLst>
              <a:ext uri="{FF2B5EF4-FFF2-40B4-BE49-F238E27FC236}">
                <a16:creationId xmlns:a16="http://schemas.microsoft.com/office/drawing/2014/main" id="{789FEA3D-3288-AF41-9E97-C6E971331C87}"/>
              </a:ext>
            </a:extLst>
          </p:cNvPr>
          <p:cNvSpPr/>
          <p:nvPr/>
        </p:nvSpPr>
        <p:spPr>
          <a:xfrm>
            <a:off x="471488" y="345887"/>
            <a:ext cx="5124450" cy="327508"/>
          </a:xfrm>
          <a:prstGeom prst="rect">
            <a:avLst/>
          </a:prstGeom>
          <a:noFill/>
          <a:ln w="19050">
            <a:solidFill>
              <a:srgbClr val="2B3A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4" name="図 3">
            <a:extLst>
              <a:ext uri="{FF2B5EF4-FFF2-40B4-BE49-F238E27FC236}">
                <a16:creationId xmlns:a16="http://schemas.microsoft.com/office/drawing/2014/main" id="{0FB2224C-99CB-4CA9-AF4F-2150BEEB10CB}"/>
              </a:ext>
            </a:extLst>
          </p:cNvPr>
          <p:cNvPicPr>
            <a:picLocks noChangeAspect="1"/>
          </p:cNvPicPr>
          <p:nvPr/>
        </p:nvPicPr>
        <p:blipFill>
          <a:blip r:embed="rId3"/>
          <a:stretch>
            <a:fillRect/>
          </a:stretch>
        </p:blipFill>
        <p:spPr>
          <a:xfrm>
            <a:off x="557213" y="3235075"/>
            <a:ext cx="4744813" cy="2198009"/>
          </a:xfrm>
          <a:prstGeom prst="rect">
            <a:avLst/>
          </a:prstGeom>
        </p:spPr>
      </p:pic>
      <p:cxnSp>
        <p:nvCxnSpPr>
          <p:cNvPr id="40" name="直線矢印コネクタ 39">
            <a:extLst>
              <a:ext uri="{FF2B5EF4-FFF2-40B4-BE49-F238E27FC236}">
                <a16:creationId xmlns:a16="http://schemas.microsoft.com/office/drawing/2014/main" id="{89B550AD-8999-4EE0-BBF3-4EC6E24ECDB0}"/>
              </a:ext>
            </a:extLst>
          </p:cNvPr>
          <p:cNvCxnSpPr>
            <a:cxnSpLocks/>
          </p:cNvCxnSpPr>
          <p:nvPr/>
        </p:nvCxnSpPr>
        <p:spPr>
          <a:xfrm>
            <a:off x="591272" y="3439423"/>
            <a:ext cx="2409103"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638DEF60-4EBC-44F3-8086-9640AD4D040E}"/>
              </a:ext>
            </a:extLst>
          </p:cNvPr>
          <p:cNvSpPr txBox="1"/>
          <p:nvPr/>
        </p:nvSpPr>
        <p:spPr>
          <a:xfrm>
            <a:off x="557213" y="3143060"/>
            <a:ext cx="2443162" cy="246221"/>
          </a:xfrm>
          <a:prstGeom prst="rect">
            <a:avLst/>
          </a:prstGeom>
          <a:noFill/>
        </p:spPr>
        <p:txBody>
          <a:bodyPr wrap="square" rtlCol="0">
            <a:spAutoFit/>
          </a:bodyPr>
          <a:lstStyle/>
          <a:p>
            <a:pPr algn="ct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2020</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年</a:t>
            </a: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1</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月のデイリー広告再生回数</a:t>
            </a:r>
          </a:p>
        </p:txBody>
      </p:sp>
      <p:cxnSp>
        <p:nvCxnSpPr>
          <p:cNvPr id="44" name="直線矢印コネクタ 43">
            <a:extLst>
              <a:ext uri="{FF2B5EF4-FFF2-40B4-BE49-F238E27FC236}">
                <a16:creationId xmlns:a16="http://schemas.microsoft.com/office/drawing/2014/main" id="{11405984-D486-46A5-B301-2672E56EDE34}"/>
              </a:ext>
            </a:extLst>
          </p:cNvPr>
          <p:cNvCxnSpPr>
            <a:cxnSpLocks/>
          </p:cNvCxnSpPr>
          <p:nvPr/>
        </p:nvCxnSpPr>
        <p:spPr>
          <a:xfrm>
            <a:off x="3000375" y="3439423"/>
            <a:ext cx="2236788"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3C1AE3DF-4E63-4A27-B730-48E0E14475C6}"/>
              </a:ext>
            </a:extLst>
          </p:cNvPr>
          <p:cNvSpPr txBox="1"/>
          <p:nvPr/>
        </p:nvSpPr>
        <p:spPr>
          <a:xfrm>
            <a:off x="2905583" y="3152455"/>
            <a:ext cx="2443162" cy="246221"/>
          </a:xfrm>
          <a:prstGeom prst="rect">
            <a:avLst/>
          </a:prstGeom>
          <a:noFill/>
        </p:spPr>
        <p:txBody>
          <a:bodyPr wrap="square" rtlCol="0">
            <a:spAutoFit/>
          </a:bodyPr>
          <a:lstStyle/>
          <a:p>
            <a:pPr algn="ct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2020</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年</a:t>
            </a: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9</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月のデイリー広告再生回数</a:t>
            </a:r>
          </a:p>
        </p:txBody>
      </p:sp>
      <p:sp>
        <p:nvSpPr>
          <p:cNvPr id="48" name="テキスト ボックス 11">
            <a:extLst>
              <a:ext uri="{FF2B5EF4-FFF2-40B4-BE49-F238E27FC236}">
                <a16:creationId xmlns:a16="http://schemas.microsoft.com/office/drawing/2014/main" id="{D6E99278-F8BB-4F55-8A07-5D1092D61D95}"/>
              </a:ext>
            </a:extLst>
          </p:cNvPr>
          <p:cNvSpPr txBox="1">
            <a:spLocks noChangeArrowheads="1"/>
          </p:cNvSpPr>
          <p:nvPr/>
        </p:nvSpPr>
        <p:spPr bwMode="auto">
          <a:xfrm>
            <a:off x="544258" y="2301554"/>
            <a:ext cx="4789742" cy="7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参考）</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広告再生回数は</a:t>
            </a:r>
            <a:r>
              <a:rPr lang="en-US" altLang="ja-JP" sz="1200" b="1" dirty="0">
                <a:solidFill>
                  <a:srgbClr val="2B3A5B"/>
                </a:solidFill>
                <a:latin typeface="游明朝" panose="02020400000000000000" pitchFamily="18" charset="-128"/>
                <a:ea typeface="游明朝" panose="02020400000000000000" pitchFamily="18" charset="-128"/>
              </a:rPr>
              <a:t>2020</a:t>
            </a:r>
            <a:r>
              <a:rPr lang="ja-JP" altLang="en-US" sz="1200" b="1" dirty="0">
                <a:solidFill>
                  <a:srgbClr val="2B3A5B"/>
                </a:solidFill>
                <a:latin typeface="游明朝" panose="02020400000000000000" pitchFamily="18" charset="-128"/>
                <a:ea typeface="游明朝" panose="02020400000000000000" pitchFamily="18" charset="-128"/>
              </a:rPr>
              <a:t>年</a:t>
            </a:r>
            <a:r>
              <a:rPr lang="en-US" altLang="ja-JP" sz="1200" b="1" dirty="0">
                <a:solidFill>
                  <a:srgbClr val="2B3A5B"/>
                </a:solidFill>
                <a:latin typeface="游明朝" panose="02020400000000000000" pitchFamily="18" charset="-128"/>
                <a:ea typeface="游明朝" panose="02020400000000000000" pitchFamily="18" charset="-128"/>
              </a:rPr>
              <a:t>1</a:t>
            </a:r>
            <a:r>
              <a:rPr lang="ja-JP" altLang="en-US" sz="1200" b="1" dirty="0">
                <a:solidFill>
                  <a:srgbClr val="2B3A5B"/>
                </a:solidFill>
                <a:latin typeface="游明朝" panose="02020400000000000000" pitchFamily="18" charset="-128"/>
                <a:ea typeface="游明朝" panose="02020400000000000000" pitchFamily="18" charset="-128"/>
              </a:rPr>
              <a:t>月の水準近くまで回復</a:t>
            </a: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平日の平均広告再生回数比（</a:t>
            </a:r>
            <a:r>
              <a:rPr lang="en-US" altLang="ja-JP" sz="1200" b="1" dirty="0">
                <a:solidFill>
                  <a:srgbClr val="2B3A5B"/>
                </a:solidFill>
                <a:latin typeface="游明朝" panose="02020400000000000000" pitchFamily="18" charset="-128"/>
                <a:ea typeface="游明朝" panose="02020400000000000000" pitchFamily="18" charset="-128"/>
              </a:rPr>
              <a:t>1</a:t>
            </a:r>
            <a:r>
              <a:rPr lang="ja-JP" altLang="en-US" sz="1200" b="1" dirty="0">
                <a:solidFill>
                  <a:srgbClr val="2B3A5B"/>
                </a:solidFill>
                <a:latin typeface="游明朝" panose="02020400000000000000" pitchFamily="18" charset="-128"/>
                <a:ea typeface="游明朝" panose="02020400000000000000" pitchFamily="18" charset="-128"/>
              </a:rPr>
              <a:t>月対</a:t>
            </a:r>
            <a:r>
              <a:rPr lang="en-US" altLang="ja-JP" sz="1200" b="1" dirty="0">
                <a:solidFill>
                  <a:srgbClr val="2B3A5B"/>
                </a:solidFill>
                <a:latin typeface="游明朝" panose="02020400000000000000" pitchFamily="18" charset="-128"/>
                <a:ea typeface="游明朝" panose="02020400000000000000" pitchFamily="18" charset="-128"/>
              </a:rPr>
              <a:t>9</a:t>
            </a:r>
            <a:r>
              <a:rPr lang="ja-JP" altLang="en-US" sz="1200" b="1" dirty="0">
                <a:solidFill>
                  <a:srgbClr val="2B3A5B"/>
                </a:solidFill>
                <a:latin typeface="游明朝" panose="02020400000000000000" pitchFamily="18" charset="-128"/>
                <a:ea typeface="游明朝" panose="02020400000000000000" pitchFamily="18" charset="-128"/>
              </a:rPr>
              <a:t>月）は</a:t>
            </a:r>
            <a:r>
              <a:rPr lang="en-US" altLang="ja-JP" sz="1200" b="1" dirty="0">
                <a:solidFill>
                  <a:srgbClr val="2B3A5B"/>
                </a:solidFill>
                <a:latin typeface="游明朝" panose="02020400000000000000" pitchFamily="18" charset="-128"/>
                <a:ea typeface="游明朝" panose="02020400000000000000" pitchFamily="18" charset="-128"/>
              </a:rPr>
              <a:t>95%</a:t>
            </a:r>
            <a:r>
              <a:rPr lang="ja-JP" altLang="en-US" sz="1200" b="1" dirty="0">
                <a:solidFill>
                  <a:srgbClr val="2B3A5B"/>
                </a:solidFill>
                <a:latin typeface="游明朝" panose="02020400000000000000" pitchFamily="18" charset="-128"/>
                <a:ea typeface="游明朝" panose="02020400000000000000" pitchFamily="18" charset="-128"/>
              </a:rPr>
              <a:t>となっている</a:t>
            </a:r>
          </a:p>
        </p:txBody>
      </p:sp>
    </p:spTree>
    <p:extLst>
      <p:ext uri="{BB962C8B-B14F-4D97-AF65-F5344CB8AC3E}">
        <p14:creationId xmlns:p14="http://schemas.microsoft.com/office/powerpoint/2010/main" val="174786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dirty="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dirty="0">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Tokyo Prime </a:t>
              </a:r>
              <a:r>
                <a:rPr lang="ja-JP" altLang="en-US" sz="1200" dirty="0">
                  <a:solidFill>
                    <a:srgbClr val="595959"/>
                  </a:solidFill>
                  <a:latin typeface="游明朝" panose="02020400000000000000" pitchFamily="18" charset="-128"/>
                  <a:ea typeface="游明朝" panose="02020400000000000000" pitchFamily="18" charset="-128"/>
                </a:rPr>
                <a:t>と </a:t>
              </a:r>
              <a:r>
                <a:rPr lang="ja-JP" altLang="ja-JP" sz="1200" dirty="0">
                  <a:solidFill>
                    <a:srgbClr val="595959"/>
                  </a:solidFill>
                  <a:latin typeface="游明朝" panose="02020400000000000000" pitchFamily="18" charset="-128"/>
                  <a:ea typeface="游明朝" panose="02020400000000000000" pitchFamily="18" charset="-128"/>
                </a:rPr>
                <a:t>ONE MEDIA </a:t>
              </a:r>
              <a:r>
                <a:rPr lang="ja-JP" altLang="en-US" sz="1200" dirty="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16</a:t>
            </a:fld>
            <a:endParaRPr kumimoji="1" lang="ja-JP" altLang="en-US"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dirty="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17</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stretch>
            <a:fillRect/>
          </a:stretch>
        </p:blipFill>
        <p:spPr>
          <a:xfrm>
            <a:off x="835025" y="771525"/>
            <a:ext cx="8991600" cy="3797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P.39</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711700"/>
            <a:ext cx="9655175" cy="132343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dirty="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337726879"/>
              </p:ext>
            </p:extLst>
          </p:nvPr>
        </p:nvGraphicFramePr>
        <p:xfrm>
          <a:off x="552450" y="1377950"/>
          <a:ext cx="9366249" cy="2717801"/>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4893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3" name="図 1">
            <a:extLst>
              <a:ext uri="{FF2B5EF4-FFF2-40B4-BE49-F238E27FC236}">
                <a16:creationId xmlns:a16="http://schemas.microsoft.com/office/drawing/2014/main" id="{54E96A09-7B87-4F87-9C9F-76CD746EEF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7074" y="3689350"/>
            <a:ext cx="2738841" cy="15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6893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2449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8371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3990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extLst>
              <p:ext uri="{D42A27DB-BD31-4B8C-83A1-F6EECF244321}">
                <p14:modId xmlns:p14="http://schemas.microsoft.com/office/powerpoint/2010/main" val="4099584202"/>
              </p:ext>
            </p:extLst>
          </p:nvPr>
        </p:nvGraphicFramePr>
        <p:xfrm>
          <a:off x="560388" y="1817688"/>
          <a:ext cx="9571036" cy="1508125"/>
        </p:xfrm>
        <a:graphic>
          <a:graphicData uri="http://schemas.openxmlformats.org/drawingml/2006/table">
            <a:tbl>
              <a:tblPr/>
              <a:tblGrid>
                <a:gridCol w="1845521">
                  <a:extLst>
                    <a:ext uri="{9D8B030D-6E8A-4147-A177-3AD203B41FA5}">
                      <a16:colId xmlns:a16="http://schemas.microsoft.com/office/drawing/2014/main" val="20000"/>
                    </a:ext>
                  </a:extLst>
                </a:gridCol>
                <a:gridCol w="981734">
                  <a:extLst>
                    <a:ext uri="{9D8B030D-6E8A-4147-A177-3AD203B41FA5}">
                      <a16:colId xmlns:a16="http://schemas.microsoft.com/office/drawing/2014/main" val="20001"/>
                    </a:ext>
                  </a:extLst>
                </a:gridCol>
                <a:gridCol w="1137840">
                  <a:extLst>
                    <a:ext uri="{9D8B030D-6E8A-4147-A177-3AD203B41FA5}">
                      <a16:colId xmlns:a16="http://schemas.microsoft.com/office/drawing/2014/main" val="20002"/>
                    </a:ext>
                  </a:extLst>
                </a:gridCol>
                <a:gridCol w="888070">
                  <a:extLst>
                    <a:ext uri="{9D8B030D-6E8A-4147-A177-3AD203B41FA5}">
                      <a16:colId xmlns:a16="http://schemas.microsoft.com/office/drawing/2014/main" val="20003"/>
                    </a:ext>
                  </a:extLst>
                </a:gridCol>
                <a:gridCol w="888070">
                  <a:extLst>
                    <a:ext uri="{9D8B030D-6E8A-4147-A177-3AD203B41FA5}">
                      <a16:colId xmlns:a16="http://schemas.microsoft.com/office/drawing/2014/main" val="20005"/>
                    </a:ext>
                  </a:extLst>
                </a:gridCol>
                <a:gridCol w="1224565">
                  <a:extLst>
                    <a:ext uri="{9D8B030D-6E8A-4147-A177-3AD203B41FA5}">
                      <a16:colId xmlns:a16="http://schemas.microsoft.com/office/drawing/2014/main" val="20006"/>
                    </a:ext>
                  </a:extLst>
                </a:gridCol>
                <a:gridCol w="648707">
                  <a:extLst>
                    <a:ext uri="{9D8B030D-6E8A-4147-A177-3AD203B41FA5}">
                      <a16:colId xmlns:a16="http://schemas.microsoft.com/office/drawing/2014/main" val="20007"/>
                    </a:ext>
                  </a:extLst>
                </a:gridCol>
                <a:gridCol w="810017">
                  <a:extLst>
                    <a:ext uri="{9D8B030D-6E8A-4147-A177-3AD203B41FA5}">
                      <a16:colId xmlns:a16="http://schemas.microsoft.com/office/drawing/2014/main" val="20008"/>
                    </a:ext>
                  </a:extLst>
                </a:gridCol>
                <a:gridCol w="1146512">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3243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4972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7609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90538" y="346076"/>
            <a:ext cx="9126537" cy="3670300"/>
            <a:chOff x="612626" y="346458"/>
            <a:chExt cx="9126999" cy="367062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346458"/>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・Collaboration Video Ads </a:t>
              </a:r>
              <a:r>
                <a:rPr lang="ja-JP" altLang="en-US" sz="1200" dirty="0">
                  <a:solidFill>
                    <a:srgbClr val="595959"/>
                  </a:solidFill>
                  <a:latin typeface="游明朝" panose="02020400000000000000" pitchFamily="18" charset="-128"/>
                  <a:ea typeface="游明朝" panose="02020400000000000000" pitchFamily="18" charset="-128"/>
                </a:rPr>
                <a:t>は、</a:t>
              </a:r>
              <a:r>
                <a:rPr lang="en-US" altLang="ja-JP" sz="1200" dirty="0">
                  <a:solidFill>
                    <a:srgbClr val="595959"/>
                  </a:solidFill>
                  <a:latin typeface="游明朝" panose="02020400000000000000" pitchFamily="18" charset="-128"/>
                  <a:ea typeface="游明朝" panose="02020400000000000000" pitchFamily="18" charset="-128"/>
                </a:rPr>
                <a:t>2020</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dirty="0">
                  <a:solidFill>
                    <a:srgbClr val="595959"/>
                  </a:solidFill>
                  <a:latin typeface="游明朝" panose="02020400000000000000" pitchFamily="18" charset="-128"/>
                  <a:ea typeface="游明朝" panose="02020400000000000000" pitchFamily="18" charset="-128"/>
                </a:rPr>
                <a:t>月より広告主の </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タイアップ広告</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と動画広告</a:t>
              </a:r>
              <a:r>
                <a:rPr lang="en-US" altLang="ja-JP" sz="1200" dirty="0">
                  <a:solidFill>
                    <a:srgbClr val="595959"/>
                  </a:solidFill>
                  <a:latin typeface="游明朝" panose="02020400000000000000" pitchFamily="18" charset="-128"/>
                  <a:ea typeface="游明朝" panose="02020400000000000000" pitchFamily="18" charset="-128"/>
                </a:rPr>
                <a:t>(30</a:t>
              </a:r>
              <a:r>
                <a:rPr lang="ja-JP" altLang="en-US" sz="1200" dirty="0">
                  <a:solidFill>
                    <a:srgbClr val="595959"/>
                  </a:solidFill>
                  <a:latin typeface="游明朝" panose="02020400000000000000" pitchFamily="18" charset="-128"/>
                  <a:ea typeface="游明朝" panose="02020400000000000000" pitchFamily="18" charset="-128"/>
                </a:rPr>
                <a:t>秒</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　掲載できるメニューに変更いたしました</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の定義や掲載規定は </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22</a:t>
              </a:r>
              <a:r>
                <a:rPr lang="ja-JP" altLang="en-US" sz="1200" dirty="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を入稿しない場合は、</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13,P.14</a:t>
              </a:r>
              <a:r>
                <a:rPr lang="ja-JP" altLang="en-US" sz="1200" dirty="0">
                  <a:solidFill>
                    <a:srgbClr val="595959"/>
                  </a:solidFill>
                  <a:latin typeface="游明朝" panose="02020400000000000000" pitchFamily="18" charset="-128"/>
                  <a:ea typeface="游明朝" panose="02020400000000000000" pitchFamily="18" charset="-128"/>
                </a:rPr>
                <a:t>のコンテンツ</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広告と関連性のないもの</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3355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496175" y="6573838"/>
            <a:ext cx="1162050"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7550"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56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dirty="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extLst>
              <p:ext uri="{D42A27DB-BD31-4B8C-83A1-F6EECF244321}">
                <p14:modId xmlns:p14="http://schemas.microsoft.com/office/powerpoint/2010/main" val="1576181616"/>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08173031"/>
              </p:ext>
            </p:extLst>
          </p:nvPr>
        </p:nvGraphicFramePr>
        <p:xfrm>
          <a:off x="6064250" y="1146175"/>
          <a:ext cx="4083050" cy="466101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647141099"/>
              </p:ext>
            </p:extLst>
          </p:nvPr>
        </p:nvGraphicFramePr>
        <p:xfrm>
          <a:off x="6064250" y="1146177"/>
          <a:ext cx="4083050" cy="473970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graphicFrame>
        <p:nvGraphicFramePr>
          <p:cNvPr id="2" name="表 1">
            <a:extLst>
              <a:ext uri="{FF2B5EF4-FFF2-40B4-BE49-F238E27FC236}">
                <a16:creationId xmlns:a16="http://schemas.microsoft.com/office/drawing/2014/main" id="{0FEFB9ED-02DF-4C95-B928-67D48FC12424}"/>
              </a:ext>
            </a:extLst>
          </p:cNvPr>
          <p:cNvGraphicFramePr>
            <a:graphicFrameLocks noGrp="1"/>
          </p:cNvGraphicFramePr>
          <p:nvPr>
            <p:extLst>
              <p:ext uri="{D42A27DB-BD31-4B8C-83A1-F6EECF244321}">
                <p14:modId xmlns:p14="http://schemas.microsoft.com/office/powerpoint/2010/main" val="2334433337"/>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395578032"/>
              </p:ext>
            </p:extLst>
          </p:nvPr>
        </p:nvGraphicFramePr>
        <p:xfrm>
          <a:off x="6064250" y="1146175"/>
          <a:ext cx="4083050" cy="465062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dirty="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1754306783"/>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3714174453"/>
              </p:ext>
            </p:extLst>
          </p:nvPr>
        </p:nvGraphicFramePr>
        <p:xfrm>
          <a:off x="6064250" y="1146175"/>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459147423"/>
              </p:ext>
            </p:extLst>
          </p:nvPr>
        </p:nvGraphicFramePr>
        <p:xfrm>
          <a:off x="887413" y="3817938"/>
          <a:ext cx="4539198" cy="1526043"/>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dirty="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014870281"/>
              </p:ext>
            </p:extLst>
          </p:nvPr>
        </p:nvGraphicFramePr>
        <p:xfrm>
          <a:off x="557213" y="1325564"/>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1,200,000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181600"/>
            <a:ext cx="9061450" cy="83099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8296644"/>
              </p:ext>
            </p:extLst>
          </p:nvPr>
        </p:nvGraphicFramePr>
        <p:xfrm>
          <a:off x="557213" y="431800"/>
          <a:ext cx="9577387" cy="5117613"/>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P.27</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2" y="1354137"/>
          <a:ext cx="9361487" cy="5665788"/>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700939">
                  <a:extLst>
                    <a:ext uri="{9D8B030D-6E8A-4147-A177-3AD203B41FA5}">
                      <a16:colId xmlns:a16="http://schemas.microsoft.com/office/drawing/2014/main" val="20002"/>
                    </a:ext>
                  </a:extLst>
                </a:gridCol>
                <a:gridCol w="3182048">
                  <a:extLst>
                    <a:ext uri="{9D8B030D-6E8A-4147-A177-3AD203B41FA5}">
                      <a16:colId xmlns:a16="http://schemas.microsoft.com/office/drawing/2014/main" val="20003"/>
                    </a:ext>
                  </a:extLst>
                </a:gridCol>
              </a:tblGrid>
              <a:tr h="39346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6723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搭載タクシーにおける利用状況</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利用者属性</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ブランディング効果</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P.9-P.12,P.18</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「コロナ禍」前のデータを掲載</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「コロナ禍」後のデータを掲載</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723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Tokyo Prime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制作タイアップメニューのメニュー改訂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の廃止</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98362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広告枠の構成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P.20</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長時間乗車する乗客に広告フリークエンシー過多になることを防ぐため、</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が</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回以上ループ再生した後、長尺のコンテンツ動画を掲載する場合がある旨を追記</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98362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制作タイアップメニューの掲載基準</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P.23-P.27</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・同一素材の掲載は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週間までとし、</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週間以上の掲載は不可</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同一素材の連続掲載は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週間までとし再度掲載する場合は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週間の掲載インターバルを空ける</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同一素材の使用回数は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55084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制作タイアップメニューの制作条件</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週間以上のご発注で</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本目の動画を無償で制作</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21200056"/>
                  </a:ext>
                </a:extLst>
              </a:tr>
              <a:tr h="33445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東京限定配信メニューを追加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34452">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サンプリングメニューの掲載基準</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全台配信必須</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全台配信もしくは東京指定配信必須</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86773230"/>
                  </a:ext>
                </a:extLst>
              </a:tr>
              <a:tr h="55084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考査、仮押え、申込、入稿の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連絡方法</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全てメールで連絡</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仮押え、申込、入稿を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Google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フォームからの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連絡に変更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dirty="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dirty="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extLst>
              <p:ext uri="{D42A27DB-BD31-4B8C-83A1-F6EECF244321}">
                <p14:modId xmlns:p14="http://schemas.microsoft.com/office/powerpoint/2010/main" val="1887230696"/>
              </p:ext>
            </p:extLst>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全台配信もしくは東京指定配信必須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323439"/>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仮押え・本申込みは「フォームからの依頼のみ有効」かつ「フォームからのリクエスト到着順」で枠決定させていただきます。</a:t>
            </a:r>
            <a:br>
              <a:rPr kumimoji="1" lang="en-US" altLang="ja-JP" sz="800" dirty="0">
                <a:solidFill>
                  <a:srgbClr val="595959"/>
                </a:solidFill>
                <a:latin typeface="游明朝" panose="02020400000000000000" pitchFamily="18" charset="-128"/>
                <a:ea typeface="游明朝" panose="02020400000000000000" pitchFamily="18" charset="-128"/>
              </a:rPr>
            </a:br>
            <a:r>
              <a:rPr kumimoji="1" lang="ja-JP" altLang="en-US" sz="800">
                <a:solidFill>
                  <a:srgbClr val="595959"/>
                </a:solidFill>
                <a:latin typeface="游明朝" panose="02020400000000000000" pitchFamily="18" charset="-128"/>
                <a:ea typeface="游明朝" panose="02020400000000000000" pitchFamily="18" charset="-128"/>
              </a:rPr>
              <a:t>仮押え有効期間は「フォームからの仮押え依頼日を含めて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仮押えが必要な場合、仮押さえ入力フォームよりご依頼ください。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仮押さえの際には担当営業に仮押さえ入力フォームの共有をご依頼ください。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お申し込み案件入力フォームにてご依頼ください。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申込の際には担当営業にお申し込み案件入力フォームの共有をご依頼ください。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596616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パソコンの画面&#10;&#10;自動的に生成された説明">
            <a:extLst>
              <a:ext uri="{FF2B5EF4-FFF2-40B4-BE49-F238E27FC236}">
                <a16:creationId xmlns:a16="http://schemas.microsoft.com/office/drawing/2014/main" id="{44082F18-7C9D-B44C-8A7E-98ED4D6B35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3363" y="1822446"/>
            <a:ext cx="2323806" cy="5099053"/>
          </a:xfrm>
          <a:prstGeom prst="rect">
            <a:avLst/>
          </a:prstGeom>
          <a:ln>
            <a:noFill/>
          </a:ln>
        </p:spPr>
      </p:pic>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dirty="0">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343525" y="69961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389563" y="1454150"/>
            <a:ext cx="2058573"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申込（フォーム）</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50175" y="69977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2870199" y="1454150"/>
            <a:ext cx="231219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2825750" y="6996113"/>
            <a:ext cx="2266156" cy="231774"/>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43030" y="1822447"/>
            <a:ext cx="2666669" cy="5099053"/>
          </a:xfrm>
          <a:prstGeom prst="rect">
            <a:avLst/>
          </a:prstGeom>
          <a:ln>
            <a:noFill/>
          </a:ln>
        </p:spPr>
      </p:pic>
      <p:pic>
        <p:nvPicPr>
          <p:cNvPr id="5" name="図 4" descr="パソコンの画面&#10;&#10;自動的に生成された説明">
            <a:extLst>
              <a:ext uri="{FF2B5EF4-FFF2-40B4-BE49-F238E27FC236}">
                <a16:creationId xmlns:a16="http://schemas.microsoft.com/office/drawing/2014/main" id="{911B4363-2F78-EE4C-A454-139A26F26F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74483" y="1822446"/>
            <a:ext cx="2278061" cy="5173667"/>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785977750"/>
              </p:ext>
            </p:extLst>
          </p:nvPr>
        </p:nvGraphicFramePr>
        <p:xfrm>
          <a:off x="557213" y="827088"/>
          <a:ext cx="9782206" cy="5962163"/>
        </p:xfrm>
        <a:graphic>
          <a:graphicData uri="http://schemas.openxmlformats.org/drawingml/2006/table">
            <a:tbl>
              <a:tblPr/>
              <a:tblGrid>
                <a:gridCol w="1901480">
                  <a:extLst>
                    <a:ext uri="{9D8B030D-6E8A-4147-A177-3AD203B41FA5}">
                      <a16:colId xmlns:a16="http://schemas.microsoft.com/office/drawing/2014/main" val="20000"/>
                    </a:ext>
                  </a:extLst>
                </a:gridCol>
                <a:gridCol w="2163307">
                  <a:extLst>
                    <a:ext uri="{9D8B030D-6E8A-4147-A177-3AD203B41FA5}">
                      <a16:colId xmlns:a16="http://schemas.microsoft.com/office/drawing/2014/main" val="20001"/>
                    </a:ext>
                  </a:extLst>
                </a:gridCol>
                <a:gridCol w="2109766">
                  <a:extLst>
                    <a:ext uri="{9D8B030D-6E8A-4147-A177-3AD203B41FA5}">
                      <a16:colId xmlns:a16="http://schemas.microsoft.com/office/drawing/2014/main" val="20002"/>
                    </a:ext>
                  </a:extLst>
                </a:gridCol>
                <a:gridCol w="1334604">
                  <a:extLst>
                    <a:ext uri="{9D8B030D-6E8A-4147-A177-3AD203B41FA5}">
                      <a16:colId xmlns:a16="http://schemas.microsoft.com/office/drawing/2014/main" val="3141100812"/>
                    </a:ext>
                  </a:extLst>
                </a:gridCol>
                <a:gridCol w="777566">
                  <a:extLst>
                    <a:ext uri="{9D8B030D-6E8A-4147-A177-3AD203B41FA5}">
                      <a16:colId xmlns:a16="http://schemas.microsoft.com/office/drawing/2014/main" val="20004"/>
                    </a:ext>
                  </a:extLst>
                </a:gridCol>
                <a:gridCol w="1495483">
                  <a:extLst>
                    <a:ext uri="{9D8B030D-6E8A-4147-A177-3AD203B41FA5}">
                      <a16:colId xmlns:a16="http://schemas.microsoft.com/office/drawing/2014/main" val="2775711501"/>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5615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BrandedContents</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dirty="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dirty="0">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dirty="0">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dirty="0">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dirty="0">
                <a:solidFill>
                  <a:srgbClr val="595959"/>
                </a:solidFill>
                <a:latin typeface="Trajan Pro 3 Semibold" pitchFamily="18" charset="0"/>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コロナ禍前のデータは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のデータを集計</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dirty="0">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dirty="0">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81262" cy="4881563"/>
            <a:chOff x="927100" y="847725"/>
            <a:chExt cx="9181262"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278687" y="2419351"/>
              <a:ext cx="1906676" cy="630942"/>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 (+</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lang="ja-JP" altLang="en-US" sz="3000" b="1" spc="100" dirty="0">
                <a:solidFill>
                  <a:srgbClr val="0A1239"/>
                </a:solidFill>
                <a:latin typeface="游明朝 Demibold" panose="02020600000000000000" pitchFamily="18" charset="-128"/>
                <a:ea typeface="游明朝 Demibold" panose="02020600000000000000" pitchFamily="18" charset="-128"/>
              </a:endParaRP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433850" y="2419351"/>
              <a:ext cx="2363759"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192074" y="2419351"/>
              <a:ext cx="1773178" cy="63094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7996667" y="2416177"/>
              <a:ext cx="2111695"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6E13B3B-017B-431E-BC86-3FE8B46FC258}"/>
                </a:ext>
              </a:extLst>
            </p:cNvPr>
            <p:cNvSpPr/>
            <p:nvPr/>
          </p:nvSpPr>
          <p:spPr>
            <a:xfrm>
              <a:off x="1419225"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2</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7" name="正方形/長方形 6">
              <a:extLst>
                <a:ext uri="{FF2B5EF4-FFF2-40B4-BE49-F238E27FC236}">
                  <a16:creationId xmlns:a16="http://schemas.microsoft.com/office/drawing/2014/main" id="{E6B83C54-6E93-463D-9001-1BA0C6749F4C}"/>
                </a:ext>
              </a:extLst>
            </p:cNvPr>
            <p:cNvSpPr/>
            <p:nvPr/>
          </p:nvSpPr>
          <p:spPr>
            <a:xfrm>
              <a:off x="3678573"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4</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8" name="正方形/長方形 7">
              <a:extLst>
                <a:ext uri="{FF2B5EF4-FFF2-40B4-BE49-F238E27FC236}">
                  <a16:creationId xmlns:a16="http://schemas.microsoft.com/office/drawing/2014/main" id="{B0881CA3-2646-40E3-BB9C-6A817FC2945A}"/>
                </a:ext>
              </a:extLst>
            </p:cNvPr>
            <p:cNvSpPr/>
            <p:nvPr/>
          </p:nvSpPr>
          <p:spPr>
            <a:xfrm>
              <a:off x="6469230"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4</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194FA777-65C6-4163-A877-29310E3D6C65}"/>
                </a:ext>
              </a:extLst>
            </p:cNvPr>
            <p:cNvSpPr/>
            <p:nvPr/>
          </p:nvSpPr>
          <p:spPr>
            <a:xfrm>
              <a:off x="8167061" y="3596700"/>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2</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4073</TotalTime>
  <Words>10804</Words>
  <Application>Microsoft Office PowerPoint</Application>
  <PresentationFormat>ユーザー設定</PresentationFormat>
  <Paragraphs>1471</Paragraphs>
  <Slides>41</Slides>
  <Notes>31</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41</vt:i4>
      </vt:variant>
    </vt:vector>
  </HeadingPairs>
  <TitlesOfParts>
    <vt:vector size="57" baseType="lpstr">
      <vt:lpstr>.LucidaGrandeUI</vt:lpstr>
      <vt:lpstr>HG明朝B</vt:lpstr>
      <vt:lpstr>Trajan Pro 3 Semibold</vt:lpstr>
      <vt:lpstr>Trajan Sans Pro Semibold</vt:lpstr>
      <vt:lpstr>Yu Gothic Medium</vt:lpstr>
      <vt:lpstr>游ゴシック</vt:lpstr>
      <vt:lpstr>游ゴシック</vt:lpstr>
      <vt:lpstr>Yu Mincho</vt:lpstr>
      <vt:lpstr>Yu Mincho</vt:lpstr>
      <vt:lpstr>游明朝 Demibold</vt:lpstr>
      <vt:lpstr>游明朝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「減ったまま」の人は全体の17%、「減ったが元に戻りつつある」以上が83%であり、タクシー利用はコロナ禍前に戻りつつある。 広告再生ログも2020年1月の水準から80%前後の水準に回復している。</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PowerPoint プレゼンテーション</vt:lpstr>
      <vt:lpstr>詳細</vt:lpstr>
      <vt:lpstr>　　　　　　　　　　  メニュー </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Ina Chie</cp:lastModifiedBy>
  <cp:revision>351</cp:revision>
  <cp:lastPrinted>2020-06-14T22:17:45Z</cp:lastPrinted>
  <dcterms:created xsi:type="dcterms:W3CDTF">2020-06-05T15:22:11Z</dcterms:created>
  <dcterms:modified xsi:type="dcterms:W3CDTF">2020-10-05T07:53:45Z</dcterms:modified>
</cp:coreProperties>
</file>