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0"/>
  </p:notesMasterIdLst>
  <p:sldIdLst>
    <p:sldId id="256" r:id="rId2"/>
    <p:sldId id="257" r:id="rId3"/>
    <p:sldId id="258" r:id="rId4"/>
    <p:sldId id="259" r:id="rId5"/>
    <p:sldId id="304" r:id="rId6"/>
    <p:sldId id="261" r:id="rId7"/>
    <p:sldId id="262" r:id="rId8"/>
    <p:sldId id="263" r:id="rId9"/>
    <p:sldId id="305" r:id="rId10"/>
    <p:sldId id="306" r:id="rId11"/>
    <p:sldId id="307" r:id="rId12"/>
    <p:sldId id="267" r:id="rId13"/>
    <p:sldId id="308" r:id="rId14"/>
    <p:sldId id="269" r:id="rId15"/>
    <p:sldId id="309" r:id="rId16"/>
    <p:sldId id="271" r:id="rId17"/>
    <p:sldId id="310"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8288000" cy="1028858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67">
          <p15:clr>
            <a:srgbClr val="A4A3A4"/>
          </p15:clr>
        </p15:guide>
        <p15:guide id="2" pos="5760">
          <p15:clr>
            <a:srgbClr val="A4A3A4"/>
          </p15:clr>
        </p15:guide>
        <p15:guide id="3" orient="horz" pos="3263">
          <p15:clr>
            <a:srgbClr val="A4A3A4"/>
          </p15:clr>
        </p15:guide>
        <p15:guide id="4" pos="317" userDrawn="1">
          <p15:clr>
            <a:srgbClr val="A4A3A4"/>
          </p15:clr>
        </p15:guide>
        <p15:guide id="5" orient="horz" pos="6189"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iIstwnckrzjltquqKeYFKAsx7yH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DB5410-441A-4F2F-8A7F-62FE78DDF896}">
  <a:tblStyle styleId="{04DB5410-441A-4F2F-8A7F-62FE78DDF89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6192430-A264-47DB-ADF5-F16E39A7DEE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11"/>
    <p:restoredTop sz="94795"/>
  </p:normalViewPr>
  <p:slideViewPr>
    <p:cSldViewPr snapToGrid="0">
      <p:cViewPr varScale="1">
        <p:scale>
          <a:sx n="77" d="100"/>
          <a:sy n="77" d="100"/>
        </p:scale>
        <p:origin x="1152" y="200"/>
      </p:cViewPr>
      <p:guideLst>
        <p:guide orient="horz" pos="1267"/>
        <p:guide pos="5760"/>
        <p:guide orient="horz" pos="3263"/>
        <p:guide pos="317"/>
        <p:guide orient="horz" pos="6189"/>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4"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男女比</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2-5DE8-4B4C-BA0F-489CC92DC166}"/>
              </c:ext>
            </c:extLst>
          </c:dPt>
          <c:dPt>
            <c:idx val="1"/>
            <c:bubble3D val="0"/>
            <c:spPr>
              <a:solidFill>
                <a:srgbClr val="AAAAAA"/>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9AAAA"/>
              </a:solidFill>
              <a:ln w="19050">
                <a:solidFill>
                  <a:schemeClr val="lt1"/>
                </a:solidFill>
              </a:ln>
              <a:effectLst/>
            </c:spPr>
            <c:extLst>
              <c:ext xmlns:c16="http://schemas.microsoft.com/office/drawing/2014/chart" uri="{C3380CC4-5D6E-409C-BE32-E72D297353CC}">
                <c16:uniqueId val="{00000005-F086-794A-A56C-EB810F082582}"/>
              </c:ext>
            </c:extLst>
          </c:dPt>
          <c:dPt>
            <c:idx val="3"/>
            <c:bubble3D val="0"/>
            <c:spPr>
              <a:solidFill>
                <a:srgbClr val="A9AAAA"/>
              </a:solidFill>
              <a:ln w="19050">
                <a:solidFill>
                  <a:schemeClr val="lt1"/>
                </a:solidFill>
              </a:ln>
              <a:effectLst/>
            </c:spPr>
            <c:extLst>
              <c:ext xmlns:c16="http://schemas.microsoft.com/office/drawing/2014/chart" uri="{C3380CC4-5D6E-409C-BE32-E72D297353CC}">
                <c16:uniqueId val="{00000007-F086-794A-A56C-EB810F082582}"/>
              </c:ext>
            </c:extLst>
          </c:dPt>
          <c:cat>
            <c:strRef>
              <c:f>Sheet1!$A$2:$A$5</c:f>
              <c:strCache>
                <c:ptCount val="2"/>
                <c:pt idx="0">
                  <c:v>男性</c:v>
                </c:pt>
                <c:pt idx="1">
                  <c:v>女性</c:v>
                </c:pt>
              </c:strCache>
            </c:strRef>
          </c:cat>
          <c:val>
            <c:numRef>
              <c:f>Sheet1!$B$2:$B$5</c:f>
              <c:numCache>
                <c:formatCode>0.00%</c:formatCode>
                <c:ptCount val="4"/>
                <c:pt idx="0">
                  <c:v>0.57999999999999996</c:v>
                </c:pt>
                <c:pt idx="1">
                  <c:v>0.42</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年齢費</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1-6D0B-7D47-A539-6C5BABCA63E3}"/>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6D0B-7D47-A539-6C5BABCA63E3}"/>
              </c:ext>
            </c:extLst>
          </c:dPt>
          <c:dPt>
            <c:idx val="3"/>
            <c:bubble3D val="0"/>
            <c:spPr>
              <a:solidFill>
                <a:srgbClr val="C8C8C8"/>
              </a:solidFill>
              <a:ln w="19050">
                <a:solidFill>
                  <a:schemeClr val="lt1"/>
                </a:solidFill>
              </a:ln>
              <a:effectLst/>
            </c:spPr>
            <c:extLst>
              <c:ext xmlns:c16="http://schemas.microsoft.com/office/drawing/2014/chart" uri="{C3380CC4-5D6E-409C-BE32-E72D297353CC}">
                <c16:uniqueId val="{00000007-6D0B-7D47-A539-6C5BABCA63E3}"/>
              </c:ext>
            </c:extLst>
          </c:dPt>
          <c:dPt>
            <c:idx val="4"/>
            <c:bubble3D val="0"/>
            <c:spPr>
              <a:solidFill>
                <a:srgbClr val="E6E6E6"/>
              </a:solidFill>
              <a:ln w="19050">
                <a:solidFill>
                  <a:schemeClr val="lt1"/>
                </a:solidFill>
              </a:ln>
              <a:effectLst/>
            </c:spPr>
            <c:extLst>
              <c:ext xmlns:c16="http://schemas.microsoft.com/office/drawing/2014/chart" uri="{C3380CC4-5D6E-409C-BE32-E72D297353CC}">
                <c16:uniqueId val="{00000008-6D0B-7D47-A539-6C5BABCA63E3}"/>
              </c:ext>
            </c:extLst>
          </c:dPt>
          <c:cat>
            <c:strRef>
              <c:f>Sheet1!$A$2:$A$5</c:f>
              <c:strCache>
                <c:ptCount val="4"/>
                <c:pt idx="0">
                  <c:v>20代</c:v>
                </c:pt>
                <c:pt idx="1">
                  <c:v>30代</c:v>
                </c:pt>
                <c:pt idx="2">
                  <c:v>40代</c:v>
                </c:pt>
                <c:pt idx="3">
                  <c:v>50代以上</c:v>
                </c:pt>
              </c:strCache>
            </c:strRef>
          </c:cat>
          <c:val>
            <c:numRef>
              <c:f>Sheet1!$B$2:$B$5</c:f>
              <c:numCache>
                <c:formatCode>0.00%</c:formatCode>
                <c:ptCount val="4"/>
                <c:pt idx="0">
                  <c:v>0.224</c:v>
                </c:pt>
                <c:pt idx="1">
                  <c:v>0.25900000000000001</c:v>
                </c:pt>
                <c:pt idx="2">
                  <c:v>0.19600000000000001</c:v>
                </c:pt>
                <c:pt idx="3">
                  <c:v>0.32200000000000001</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一ヶ月あたりの乗車頻度</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1-6D0B-7D47-A539-6C5BABCA63E3}"/>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6D0B-7D47-A539-6C5BABCA63E3}"/>
              </c:ext>
            </c:extLst>
          </c:dPt>
          <c:dPt>
            <c:idx val="3"/>
            <c:bubble3D val="0"/>
            <c:spPr>
              <a:solidFill>
                <a:srgbClr val="C8C8C8"/>
              </a:solidFill>
              <a:ln w="19050">
                <a:solidFill>
                  <a:schemeClr val="lt1"/>
                </a:solidFill>
              </a:ln>
              <a:effectLst/>
            </c:spPr>
            <c:extLst>
              <c:ext xmlns:c16="http://schemas.microsoft.com/office/drawing/2014/chart" uri="{C3380CC4-5D6E-409C-BE32-E72D297353CC}">
                <c16:uniqueId val="{00000006-4B5D-2642-BED3-29266A916AFC}"/>
              </c:ext>
            </c:extLst>
          </c:dPt>
          <c:dPt>
            <c:idx val="4"/>
            <c:bubble3D val="0"/>
            <c:spPr>
              <a:solidFill>
                <a:srgbClr val="D2D2D2"/>
              </a:solidFill>
              <a:ln w="19050">
                <a:solidFill>
                  <a:schemeClr val="lt1"/>
                </a:solidFill>
              </a:ln>
              <a:effectLst/>
            </c:spPr>
            <c:extLst>
              <c:ext xmlns:c16="http://schemas.microsoft.com/office/drawing/2014/chart" uri="{C3380CC4-5D6E-409C-BE32-E72D297353CC}">
                <c16:uniqueId val="{00000007-4B5D-2642-BED3-29266A916AFC}"/>
              </c:ext>
            </c:extLst>
          </c:dPt>
          <c:dPt>
            <c:idx val="5"/>
            <c:bubble3D val="0"/>
            <c:spPr>
              <a:solidFill>
                <a:srgbClr val="E6E6E6"/>
              </a:solidFill>
              <a:ln w="19050">
                <a:solidFill>
                  <a:schemeClr val="lt1"/>
                </a:solidFill>
              </a:ln>
              <a:effectLst/>
            </c:spPr>
            <c:extLst>
              <c:ext xmlns:c16="http://schemas.microsoft.com/office/drawing/2014/chart" uri="{C3380CC4-5D6E-409C-BE32-E72D297353CC}">
                <c16:uniqueId val="{00000008-4B5D-2642-BED3-29266A916AFC}"/>
              </c:ext>
            </c:extLst>
          </c:dPt>
          <c:cat>
            <c:strRef>
              <c:f>Sheet1!$A$2:$A$7</c:f>
              <c:strCache>
                <c:ptCount val="6"/>
                <c:pt idx="0">
                  <c:v>週に4回以上</c:v>
                </c:pt>
                <c:pt idx="1">
                  <c:v>週に2〜3回程度</c:v>
                </c:pt>
                <c:pt idx="2">
                  <c:v>週に1回程度</c:v>
                </c:pt>
                <c:pt idx="3">
                  <c:v>1ヶ月に2〜3回程度</c:v>
                </c:pt>
                <c:pt idx="4">
                  <c:v>1ヶ月に1回程度</c:v>
                </c:pt>
                <c:pt idx="5">
                  <c:v>2〜3ヶ月に1回程度</c:v>
                </c:pt>
              </c:strCache>
            </c:strRef>
          </c:cat>
          <c:val>
            <c:numRef>
              <c:f>Sheet1!$B$2:$B$7</c:f>
              <c:numCache>
                <c:formatCode>0.00%</c:formatCode>
                <c:ptCount val="6"/>
                <c:pt idx="0">
                  <c:v>8.1000000000000003E-2</c:v>
                </c:pt>
                <c:pt idx="1">
                  <c:v>0.154</c:v>
                </c:pt>
                <c:pt idx="2">
                  <c:v>0.19900000000000001</c:v>
                </c:pt>
                <c:pt idx="3">
                  <c:v>0.22800000000000001</c:v>
                </c:pt>
                <c:pt idx="4">
                  <c:v>0.192</c:v>
                </c:pt>
                <c:pt idx="5">
                  <c:v>0.14499999999999999</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購入意向喚起度</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A838-4040-8D60-2B0E9AE4CBB1}"/>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A838-4040-8D60-2B0E9AE4CBB1}"/>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A838-4040-8D60-2B0E9AE4CBB1}"/>
              </c:ext>
            </c:extLst>
          </c:dPt>
          <c:cat>
            <c:strRef>
              <c:f>Sheet1!$A$2:$A$4</c:f>
              <c:strCache>
                <c:ptCount val="3"/>
                <c:pt idx="0">
                  <c:v>購入したいと思った</c:v>
                </c:pt>
                <c:pt idx="1">
                  <c:v>どちらかといえば、購入したいと思った</c:v>
                </c:pt>
                <c:pt idx="2">
                  <c:v>その他</c:v>
                </c:pt>
              </c:strCache>
            </c:strRef>
          </c:cat>
          <c:val>
            <c:numRef>
              <c:f>Sheet1!$B$2:$B$4</c:f>
              <c:numCache>
                <c:formatCode>0.00%</c:formatCode>
                <c:ptCount val="3"/>
                <c:pt idx="0">
                  <c:v>0.35299999999999998</c:v>
                </c:pt>
                <c:pt idx="1">
                  <c:v>0.35</c:v>
                </c:pt>
                <c:pt idx="2">
                  <c:v>0.29700000000000004</c:v>
                </c:pt>
              </c:numCache>
            </c:numRef>
          </c:val>
          <c:extLst>
            <c:ext xmlns:c16="http://schemas.microsoft.com/office/drawing/2014/chart" uri="{C3380CC4-5D6E-409C-BE32-E72D297353CC}">
              <c16:uniqueId val="{0000000A-A838-4040-8D60-2B0E9AE4CBB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広告関心度</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3F95-F14A-9FEC-04550E6EA54A}"/>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3F95-F14A-9FEC-04550E6EA54A}"/>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3F95-F14A-9FEC-04550E6EA54A}"/>
              </c:ext>
            </c:extLst>
          </c:dPt>
          <c:cat>
            <c:strRef>
              <c:f>Sheet1!$A$2:$A$4</c:f>
              <c:strCache>
                <c:ptCount val="3"/>
                <c:pt idx="0">
                  <c:v>興味・関心がある</c:v>
                </c:pt>
                <c:pt idx="1">
                  <c:v>どちらかといえば、興味・関心がある</c:v>
                </c:pt>
                <c:pt idx="2">
                  <c:v>その他</c:v>
                </c:pt>
              </c:strCache>
            </c:strRef>
          </c:cat>
          <c:val>
            <c:numRef>
              <c:f>Sheet1!$B$2:$B$4</c:f>
              <c:numCache>
                <c:formatCode>0.00%</c:formatCode>
                <c:ptCount val="3"/>
                <c:pt idx="0">
                  <c:v>0.36899999999999999</c:v>
                </c:pt>
                <c:pt idx="1">
                  <c:v>0.377</c:v>
                </c:pt>
                <c:pt idx="2">
                  <c:v>0.254</c:v>
                </c:pt>
              </c:numCache>
            </c:numRef>
          </c:val>
          <c:extLst>
            <c:ext xmlns:c16="http://schemas.microsoft.com/office/drawing/2014/chart" uri="{C3380CC4-5D6E-409C-BE32-E72D297353CC}">
              <c16:uniqueId val="{00000006-3F95-F14A-9FEC-04550E6EA54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広告到達率</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3F95-F14A-9FEC-04550E6EA54A}"/>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3F95-F14A-9FEC-04550E6EA54A}"/>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3F95-F14A-9FEC-04550E6EA54A}"/>
              </c:ext>
            </c:extLst>
          </c:dPt>
          <c:cat>
            <c:strRef>
              <c:f>Sheet1!$A$2:$A$4</c:f>
              <c:strCache>
                <c:ptCount val="3"/>
                <c:pt idx="0">
                  <c:v>確かに見た</c:v>
                </c:pt>
                <c:pt idx="1">
                  <c:v>見た気がする</c:v>
                </c:pt>
                <c:pt idx="2">
                  <c:v>その他</c:v>
                </c:pt>
              </c:strCache>
            </c:strRef>
          </c:cat>
          <c:val>
            <c:numRef>
              <c:f>Sheet1!$B$2:$B$4</c:f>
              <c:numCache>
                <c:formatCode>0.00%</c:formatCode>
                <c:ptCount val="3"/>
                <c:pt idx="0">
                  <c:v>0.375</c:v>
                </c:pt>
                <c:pt idx="1">
                  <c:v>0.252</c:v>
                </c:pt>
                <c:pt idx="2">
                  <c:v>0.373</c:v>
                </c:pt>
              </c:numCache>
            </c:numRef>
          </c:val>
          <c:extLst>
            <c:ext xmlns:c16="http://schemas.microsoft.com/office/drawing/2014/chart" uri="{C3380CC4-5D6E-409C-BE32-E72D297353CC}">
              <c16:uniqueId val="{00000006-3F95-F14A-9FEC-04550E6EA54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7" name="Google Shape;100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6" name="Google Shape;101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タイトル スライド">
  <p:cSld name="タイトル スライド">
    <p:bg>
      <p:bgPr>
        <a:solidFill>
          <a:schemeClr val="dk1"/>
        </a:solidFill>
        <a:effectLst/>
      </p:bgPr>
    </p:bg>
    <p:spTree>
      <p:nvGrpSpPr>
        <p:cNvPr id="1" name="Shape 11"/>
        <p:cNvGrpSpPr/>
        <p:nvPr/>
      </p:nvGrpSpPr>
      <p:grpSpPr>
        <a:xfrm>
          <a:off x="0" y="0"/>
          <a:ext cx="0" cy="0"/>
          <a:chOff x="0" y="0"/>
          <a:chExt cx="0" cy="0"/>
        </a:xfrm>
      </p:grpSpPr>
      <p:pic>
        <p:nvPicPr>
          <p:cNvPr id="12" name="Google Shape;12;p50" descr="図形, 四角形&#10;&#10;自動的に生成された説明"/>
          <p:cNvPicPr preferRelativeResize="0"/>
          <p:nvPr/>
        </p:nvPicPr>
        <p:blipFill rotWithShape="1">
          <a:blip r:embed="rId2">
            <a:alphaModFix/>
          </a:blip>
          <a:srcRect/>
          <a:stretch/>
        </p:blipFill>
        <p:spPr>
          <a:xfrm>
            <a:off x="0" y="794"/>
            <a:ext cx="18288000" cy="10287000"/>
          </a:xfrm>
          <a:prstGeom prst="rect">
            <a:avLst/>
          </a:prstGeom>
          <a:noFill/>
          <a:ln>
            <a:noFill/>
          </a:ln>
        </p:spPr>
      </p:pic>
      <p:pic>
        <p:nvPicPr>
          <p:cNvPr id="13" name="Google Shape;13;p50"/>
          <p:cNvPicPr preferRelativeResize="0"/>
          <p:nvPr/>
        </p:nvPicPr>
        <p:blipFill rotWithShape="1">
          <a:blip r:embed="rId3">
            <a:alphaModFix/>
          </a:blip>
          <a:srcRect/>
          <a:stretch/>
        </p:blipFill>
        <p:spPr>
          <a:xfrm>
            <a:off x="13809306" y="9345421"/>
            <a:ext cx="3946849" cy="427560"/>
          </a:xfrm>
          <a:prstGeom prst="rect">
            <a:avLst/>
          </a:prstGeom>
          <a:noFill/>
          <a:ln>
            <a:noFill/>
          </a:ln>
        </p:spPr>
      </p:pic>
      <p:grpSp>
        <p:nvGrpSpPr>
          <p:cNvPr id="14" name="Google Shape;14;p50"/>
          <p:cNvGrpSpPr/>
          <p:nvPr/>
        </p:nvGrpSpPr>
        <p:grpSpPr>
          <a:xfrm>
            <a:off x="7756441" y="4274757"/>
            <a:ext cx="2775119" cy="1739075"/>
            <a:chOff x="6988984" y="4113105"/>
            <a:chExt cx="2775119" cy="1739075"/>
          </a:xfrm>
        </p:grpSpPr>
        <p:sp>
          <p:nvSpPr>
            <p:cNvPr id="15" name="Google Shape;15;p50"/>
            <p:cNvSpPr txBox="1"/>
            <p:nvPr/>
          </p:nvSpPr>
          <p:spPr>
            <a:xfrm>
              <a:off x="6988984" y="5144294"/>
              <a:ext cx="27751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000" b="1" i="0" u="none" strike="noStrike" cap="none">
                  <a:solidFill>
                    <a:schemeClr val="lt1"/>
                  </a:solidFill>
                  <a:latin typeface="Noto Sans JP"/>
                  <a:ea typeface="Noto Sans JP"/>
                  <a:cs typeface="Noto Sans JP"/>
                  <a:sym typeface="Noto Sans JP"/>
                </a:rPr>
                <a:t>扉タイトル</a:t>
              </a:r>
              <a:endParaRPr/>
            </a:p>
          </p:txBody>
        </p:sp>
        <p:sp>
          <p:nvSpPr>
            <p:cNvPr id="16" name="Google Shape;16;p50"/>
            <p:cNvSpPr txBox="1"/>
            <p:nvPr/>
          </p:nvSpPr>
          <p:spPr>
            <a:xfrm>
              <a:off x="7717942"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b="0" i="0" u="none" strike="noStrike" cap="none">
                  <a:solidFill>
                    <a:schemeClr val="lt1"/>
                  </a:solidFill>
                  <a:latin typeface="Roboto"/>
                  <a:ea typeface="Roboto"/>
                  <a:cs typeface="Roboto"/>
                  <a:sym typeface="Roboto"/>
                </a:rPr>
                <a:t>Part 0</a:t>
              </a:r>
              <a:endParaRPr sz="3000">
                <a:solidFill>
                  <a:schemeClr val="lt1"/>
                </a:solidFill>
                <a:latin typeface="Roboto"/>
                <a:ea typeface="Roboto"/>
                <a:cs typeface="Roboto"/>
                <a:sym typeface="Roboto"/>
              </a:endParaRPr>
            </a:p>
          </p:txBody>
        </p:sp>
      </p:grpSp>
      <p:sp>
        <p:nvSpPr>
          <p:cNvPr id="17" name="Google Shape;17;p50"/>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u="none" strike="noStrike" cap="none">
                <a:solidFill>
                  <a:schemeClr val="dk1"/>
                </a:solidFill>
                <a:latin typeface="Roboto Black"/>
                <a:ea typeface="Roboto Black"/>
                <a:cs typeface="Roboto Black"/>
                <a:sym typeface="Roboto Black"/>
              </a:defRPr>
            </a:lvl1pPr>
            <a:lvl2pPr marL="0" lvl="1" indent="0" algn="ctr">
              <a:spcBef>
                <a:spcPts val="0"/>
              </a:spcBef>
              <a:buNone/>
              <a:defRPr sz="2000" b="1" i="0" u="none" strike="noStrike" cap="none">
                <a:solidFill>
                  <a:schemeClr val="dk1"/>
                </a:solidFill>
                <a:latin typeface="Roboto Black"/>
                <a:ea typeface="Roboto Black"/>
                <a:cs typeface="Roboto Black"/>
                <a:sym typeface="Roboto Black"/>
              </a:defRPr>
            </a:lvl2pPr>
            <a:lvl3pPr marL="0" lvl="2" indent="0" algn="ctr">
              <a:spcBef>
                <a:spcPts val="0"/>
              </a:spcBef>
              <a:buNone/>
              <a:defRPr sz="2000" b="1" i="0" u="none" strike="noStrike" cap="none">
                <a:solidFill>
                  <a:schemeClr val="dk1"/>
                </a:solidFill>
                <a:latin typeface="Roboto Black"/>
                <a:ea typeface="Roboto Black"/>
                <a:cs typeface="Roboto Black"/>
                <a:sym typeface="Roboto Black"/>
              </a:defRPr>
            </a:lvl3pPr>
            <a:lvl4pPr marL="0" lvl="3" indent="0" algn="ctr">
              <a:spcBef>
                <a:spcPts val="0"/>
              </a:spcBef>
              <a:buNone/>
              <a:defRPr sz="2000" b="1" i="0" u="none" strike="noStrike" cap="none">
                <a:solidFill>
                  <a:schemeClr val="dk1"/>
                </a:solidFill>
                <a:latin typeface="Roboto Black"/>
                <a:ea typeface="Roboto Black"/>
                <a:cs typeface="Roboto Black"/>
                <a:sym typeface="Roboto Black"/>
              </a:defRPr>
            </a:lvl4pPr>
            <a:lvl5pPr marL="0" lvl="4" indent="0" algn="ctr">
              <a:spcBef>
                <a:spcPts val="0"/>
              </a:spcBef>
              <a:buNone/>
              <a:defRPr sz="2000" b="1" i="0" u="none" strike="noStrike" cap="none">
                <a:solidFill>
                  <a:schemeClr val="dk1"/>
                </a:solidFill>
                <a:latin typeface="Roboto Black"/>
                <a:ea typeface="Roboto Black"/>
                <a:cs typeface="Roboto Black"/>
                <a:sym typeface="Roboto Black"/>
              </a:defRPr>
            </a:lvl5pPr>
            <a:lvl6pPr marL="0" lvl="5" indent="0" algn="ctr">
              <a:spcBef>
                <a:spcPts val="0"/>
              </a:spcBef>
              <a:buNone/>
              <a:defRPr sz="2000" b="1" i="0" u="none" strike="noStrike" cap="none">
                <a:solidFill>
                  <a:schemeClr val="dk1"/>
                </a:solidFill>
                <a:latin typeface="Roboto Black"/>
                <a:ea typeface="Roboto Black"/>
                <a:cs typeface="Roboto Black"/>
                <a:sym typeface="Roboto Black"/>
              </a:defRPr>
            </a:lvl6pPr>
            <a:lvl7pPr marL="0" lvl="6" indent="0" algn="ctr">
              <a:spcBef>
                <a:spcPts val="0"/>
              </a:spcBef>
              <a:buNone/>
              <a:defRPr sz="2000" b="1" i="0" u="none" strike="noStrike" cap="none">
                <a:solidFill>
                  <a:schemeClr val="dk1"/>
                </a:solidFill>
                <a:latin typeface="Roboto Black"/>
                <a:ea typeface="Roboto Black"/>
                <a:cs typeface="Roboto Black"/>
                <a:sym typeface="Roboto Black"/>
              </a:defRPr>
            </a:lvl7pPr>
            <a:lvl8pPr marL="0" lvl="7" indent="0" algn="ctr">
              <a:spcBef>
                <a:spcPts val="0"/>
              </a:spcBef>
              <a:buNone/>
              <a:defRPr sz="2000" b="1" i="0" u="none" strike="noStrike" cap="none">
                <a:solidFill>
                  <a:schemeClr val="dk1"/>
                </a:solidFill>
                <a:latin typeface="Roboto Black"/>
                <a:ea typeface="Roboto Black"/>
                <a:cs typeface="Roboto Black"/>
                <a:sym typeface="Roboto Black"/>
              </a:defRPr>
            </a:lvl8pPr>
            <a:lvl9pPr marL="0" lvl="8" indent="0" algn="ctr">
              <a:spcBef>
                <a:spcPts val="0"/>
              </a:spcBef>
              <a:buNone/>
              <a:defRPr sz="2000" b="1" i="0" u="none" strike="noStrike" cap="none">
                <a:solidFill>
                  <a:schemeClr val="dk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ユーザー設定レイアウト">
  <p:cSld name="ユーザー設定レイアウト">
    <p:spTree>
      <p:nvGrpSpPr>
        <p:cNvPr id="1" name="Shape 18"/>
        <p:cNvGrpSpPr/>
        <p:nvPr/>
      </p:nvGrpSpPr>
      <p:grpSpPr>
        <a:xfrm>
          <a:off x="0" y="0"/>
          <a:ext cx="0" cy="0"/>
          <a:chOff x="0" y="0"/>
          <a:chExt cx="0" cy="0"/>
        </a:xfrm>
      </p:grpSpPr>
      <p:sp>
        <p:nvSpPr>
          <p:cNvPr id="19" name="Google Shape;19;p51"/>
          <p:cNvSpPr/>
          <p:nvPr/>
        </p:nvSpPr>
        <p:spPr>
          <a:xfrm>
            <a:off x="0" y="0"/>
            <a:ext cx="18288000" cy="1580400"/>
          </a:xfrm>
          <a:prstGeom prst="rect">
            <a:avLst/>
          </a:prstGeom>
          <a:solidFill>
            <a:srgbClr val="AAAA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20;p51"/>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rgbClr val="AAAAAA"/>
                </a:solidFill>
                <a:latin typeface="Roboto Black"/>
                <a:ea typeface="Roboto Black"/>
                <a:cs typeface="Roboto Black"/>
                <a:sym typeface="Roboto Black"/>
              </a:defRPr>
            </a:lvl1pPr>
            <a:lvl2pPr marL="0" lvl="1" indent="0" algn="ctr">
              <a:spcBef>
                <a:spcPts val="0"/>
              </a:spcBef>
              <a:buNone/>
              <a:defRPr sz="2000" b="1" i="0">
                <a:solidFill>
                  <a:srgbClr val="AAAAAA"/>
                </a:solidFill>
                <a:latin typeface="Roboto Black"/>
                <a:ea typeface="Roboto Black"/>
                <a:cs typeface="Roboto Black"/>
                <a:sym typeface="Roboto Black"/>
              </a:defRPr>
            </a:lvl2pPr>
            <a:lvl3pPr marL="0" lvl="2" indent="0" algn="ctr">
              <a:spcBef>
                <a:spcPts val="0"/>
              </a:spcBef>
              <a:buNone/>
              <a:defRPr sz="2000" b="1" i="0">
                <a:solidFill>
                  <a:srgbClr val="AAAAAA"/>
                </a:solidFill>
                <a:latin typeface="Roboto Black"/>
                <a:ea typeface="Roboto Black"/>
                <a:cs typeface="Roboto Black"/>
                <a:sym typeface="Roboto Black"/>
              </a:defRPr>
            </a:lvl3pPr>
            <a:lvl4pPr marL="0" lvl="3" indent="0" algn="ctr">
              <a:spcBef>
                <a:spcPts val="0"/>
              </a:spcBef>
              <a:buNone/>
              <a:defRPr sz="2000" b="1" i="0">
                <a:solidFill>
                  <a:srgbClr val="AAAAAA"/>
                </a:solidFill>
                <a:latin typeface="Roboto Black"/>
                <a:ea typeface="Roboto Black"/>
                <a:cs typeface="Roboto Black"/>
                <a:sym typeface="Roboto Black"/>
              </a:defRPr>
            </a:lvl4pPr>
            <a:lvl5pPr marL="0" lvl="4" indent="0" algn="ctr">
              <a:spcBef>
                <a:spcPts val="0"/>
              </a:spcBef>
              <a:buNone/>
              <a:defRPr sz="2000" b="1" i="0">
                <a:solidFill>
                  <a:srgbClr val="AAAAAA"/>
                </a:solidFill>
                <a:latin typeface="Roboto Black"/>
                <a:ea typeface="Roboto Black"/>
                <a:cs typeface="Roboto Black"/>
                <a:sym typeface="Roboto Black"/>
              </a:defRPr>
            </a:lvl5pPr>
            <a:lvl6pPr marL="0" lvl="5" indent="0" algn="ctr">
              <a:spcBef>
                <a:spcPts val="0"/>
              </a:spcBef>
              <a:buNone/>
              <a:defRPr sz="2000" b="1" i="0">
                <a:solidFill>
                  <a:srgbClr val="AAAAAA"/>
                </a:solidFill>
                <a:latin typeface="Roboto Black"/>
                <a:ea typeface="Roboto Black"/>
                <a:cs typeface="Roboto Black"/>
                <a:sym typeface="Roboto Black"/>
              </a:defRPr>
            </a:lvl6pPr>
            <a:lvl7pPr marL="0" lvl="6" indent="0" algn="ctr">
              <a:spcBef>
                <a:spcPts val="0"/>
              </a:spcBef>
              <a:buNone/>
              <a:defRPr sz="2000" b="1" i="0">
                <a:solidFill>
                  <a:srgbClr val="AAAAAA"/>
                </a:solidFill>
                <a:latin typeface="Roboto Black"/>
                <a:ea typeface="Roboto Black"/>
                <a:cs typeface="Roboto Black"/>
                <a:sym typeface="Roboto Black"/>
              </a:defRPr>
            </a:lvl7pPr>
            <a:lvl8pPr marL="0" lvl="7" indent="0" algn="ctr">
              <a:spcBef>
                <a:spcPts val="0"/>
              </a:spcBef>
              <a:buNone/>
              <a:defRPr sz="2000" b="1" i="0">
                <a:solidFill>
                  <a:srgbClr val="AAAAAA"/>
                </a:solidFill>
                <a:latin typeface="Roboto Black"/>
                <a:ea typeface="Roboto Black"/>
                <a:cs typeface="Roboto Black"/>
                <a:sym typeface="Roboto Black"/>
              </a:defRPr>
            </a:lvl8pPr>
            <a:lvl9pPr marL="0" lvl="8" indent="0" algn="ctr">
              <a:spcBef>
                <a:spcPts val="0"/>
              </a:spcBef>
              <a:buNone/>
              <a:defRPr sz="2000" b="1" i="0">
                <a:solidFill>
                  <a:srgbClr val="AAAAAA"/>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pic>
        <p:nvPicPr>
          <p:cNvPr id="21" name="Google Shape;21;p51"/>
          <p:cNvPicPr preferRelativeResize="0"/>
          <p:nvPr/>
        </p:nvPicPr>
        <p:blipFill rotWithShape="1">
          <a:blip r:embed="rId2">
            <a:alphaModFix/>
          </a:blip>
          <a:srcRect/>
          <a:stretch/>
        </p:blipFill>
        <p:spPr>
          <a:xfrm>
            <a:off x="13809307" y="9345421"/>
            <a:ext cx="3954602" cy="428400"/>
          </a:xfrm>
          <a:prstGeom prst="rect">
            <a:avLst/>
          </a:prstGeom>
          <a:noFill/>
          <a:ln>
            <a:noFill/>
          </a:ln>
        </p:spPr>
      </p:pic>
      <p:sp>
        <p:nvSpPr>
          <p:cNvPr id="22" name="Google Shape;22;p51"/>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タイトルとコンテンツ">
  <p:cSld name="タイトルとコンテンツ">
    <p:spTree>
      <p:nvGrpSpPr>
        <p:cNvPr id="1" name="Shape 23"/>
        <p:cNvGrpSpPr/>
        <p:nvPr/>
      </p:nvGrpSpPr>
      <p:grpSpPr>
        <a:xfrm>
          <a:off x="0" y="0"/>
          <a:ext cx="0" cy="0"/>
          <a:chOff x="0" y="0"/>
          <a:chExt cx="0" cy="0"/>
        </a:xfrm>
      </p:grpSpPr>
      <p:sp>
        <p:nvSpPr>
          <p:cNvPr id="24" name="Google Shape;24;p52"/>
          <p:cNvSpPr/>
          <p:nvPr/>
        </p:nvSpPr>
        <p:spPr>
          <a:xfrm>
            <a:off x="0" y="794"/>
            <a:ext cx="18288000" cy="10287000"/>
          </a:xfrm>
          <a:prstGeom prst="rect">
            <a:avLst/>
          </a:prstGeom>
          <a:solidFill>
            <a:srgbClr val="A5A5A5"/>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 name="Google Shape;25;p52" descr="図形, 四角形&#10;&#10;自動的に生成された説明"/>
          <p:cNvPicPr preferRelativeResize="0"/>
          <p:nvPr/>
        </p:nvPicPr>
        <p:blipFill rotWithShape="1">
          <a:blip r:embed="rId2">
            <a:alphaModFix/>
          </a:blip>
          <a:srcRect/>
          <a:stretch/>
        </p:blipFill>
        <p:spPr>
          <a:xfrm>
            <a:off x="0" y="1588"/>
            <a:ext cx="18288000" cy="10287000"/>
          </a:xfrm>
          <a:prstGeom prst="rect">
            <a:avLst/>
          </a:prstGeom>
          <a:noFill/>
          <a:ln>
            <a:noFill/>
          </a:ln>
        </p:spPr>
      </p:pic>
      <p:sp>
        <p:nvSpPr>
          <p:cNvPr id="26" name="Google Shape;26;p52"/>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chemeClr val="dk1"/>
                </a:solidFill>
                <a:latin typeface="Roboto Black"/>
                <a:ea typeface="Roboto Black"/>
                <a:cs typeface="Roboto Black"/>
                <a:sym typeface="Roboto Black"/>
              </a:defRPr>
            </a:lvl1pPr>
            <a:lvl2pPr marL="0" lvl="1" indent="0" algn="ctr">
              <a:spcBef>
                <a:spcPts val="0"/>
              </a:spcBef>
              <a:buNone/>
              <a:defRPr sz="2000" b="1" i="0">
                <a:solidFill>
                  <a:schemeClr val="dk1"/>
                </a:solidFill>
                <a:latin typeface="Roboto Black"/>
                <a:ea typeface="Roboto Black"/>
                <a:cs typeface="Roboto Black"/>
                <a:sym typeface="Roboto Black"/>
              </a:defRPr>
            </a:lvl2pPr>
            <a:lvl3pPr marL="0" lvl="2" indent="0" algn="ctr">
              <a:spcBef>
                <a:spcPts val="0"/>
              </a:spcBef>
              <a:buNone/>
              <a:defRPr sz="2000" b="1" i="0">
                <a:solidFill>
                  <a:schemeClr val="dk1"/>
                </a:solidFill>
                <a:latin typeface="Roboto Black"/>
                <a:ea typeface="Roboto Black"/>
                <a:cs typeface="Roboto Black"/>
                <a:sym typeface="Roboto Black"/>
              </a:defRPr>
            </a:lvl3pPr>
            <a:lvl4pPr marL="0" lvl="3" indent="0" algn="ctr">
              <a:spcBef>
                <a:spcPts val="0"/>
              </a:spcBef>
              <a:buNone/>
              <a:defRPr sz="2000" b="1" i="0">
                <a:solidFill>
                  <a:schemeClr val="dk1"/>
                </a:solidFill>
                <a:latin typeface="Roboto Black"/>
                <a:ea typeface="Roboto Black"/>
                <a:cs typeface="Roboto Black"/>
                <a:sym typeface="Roboto Black"/>
              </a:defRPr>
            </a:lvl4pPr>
            <a:lvl5pPr marL="0" lvl="4" indent="0" algn="ctr">
              <a:spcBef>
                <a:spcPts val="0"/>
              </a:spcBef>
              <a:buNone/>
              <a:defRPr sz="2000" b="1" i="0">
                <a:solidFill>
                  <a:schemeClr val="dk1"/>
                </a:solidFill>
                <a:latin typeface="Roboto Black"/>
                <a:ea typeface="Roboto Black"/>
                <a:cs typeface="Roboto Black"/>
                <a:sym typeface="Roboto Black"/>
              </a:defRPr>
            </a:lvl5pPr>
            <a:lvl6pPr marL="0" lvl="5" indent="0" algn="ctr">
              <a:spcBef>
                <a:spcPts val="0"/>
              </a:spcBef>
              <a:buNone/>
              <a:defRPr sz="2000" b="1" i="0">
                <a:solidFill>
                  <a:schemeClr val="dk1"/>
                </a:solidFill>
                <a:latin typeface="Roboto Black"/>
                <a:ea typeface="Roboto Black"/>
                <a:cs typeface="Roboto Black"/>
                <a:sym typeface="Roboto Black"/>
              </a:defRPr>
            </a:lvl6pPr>
            <a:lvl7pPr marL="0" lvl="6" indent="0" algn="ctr">
              <a:spcBef>
                <a:spcPts val="0"/>
              </a:spcBef>
              <a:buNone/>
              <a:defRPr sz="2000" b="1" i="0">
                <a:solidFill>
                  <a:schemeClr val="dk1"/>
                </a:solidFill>
                <a:latin typeface="Roboto Black"/>
                <a:ea typeface="Roboto Black"/>
                <a:cs typeface="Roboto Black"/>
                <a:sym typeface="Roboto Black"/>
              </a:defRPr>
            </a:lvl7pPr>
            <a:lvl8pPr marL="0" lvl="7" indent="0" algn="ctr">
              <a:spcBef>
                <a:spcPts val="0"/>
              </a:spcBef>
              <a:buNone/>
              <a:defRPr sz="2000" b="1" i="0">
                <a:solidFill>
                  <a:schemeClr val="dk1"/>
                </a:solidFill>
                <a:latin typeface="Roboto Black"/>
                <a:ea typeface="Roboto Black"/>
                <a:cs typeface="Roboto Black"/>
                <a:sym typeface="Roboto Black"/>
              </a:defRPr>
            </a:lvl8pPr>
            <a:lvl9pPr marL="0" lvl="8" indent="0" algn="ctr">
              <a:spcBef>
                <a:spcPts val="0"/>
              </a:spcBef>
              <a:buNone/>
              <a:defRPr sz="2000" b="1" i="0">
                <a:solidFill>
                  <a:schemeClr val="dk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
        <p:nvSpPr>
          <p:cNvPr id="27" name="Google Shape;27;p52"/>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dk1"/>
              </a:buClr>
              <a:buSzPts val="2800"/>
              <a:buFont typeface="Noto Sans JP"/>
              <a:buNone/>
              <a:defRPr sz="2800" b="1" i="0" u="none" strike="noStrike" cap="none">
                <a:solidFill>
                  <a:schemeClr val="dk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8" name="Google Shape;28;p52"/>
          <p:cNvPicPr preferRelativeResize="0"/>
          <p:nvPr/>
        </p:nvPicPr>
        <p:blipFill rotWithShape="1">
          <a:blip r:embed="rId3">
            <a:alphaModFix/>
          </a:blip>
          <a:srcRect/>
          <a:stretch/>
        </p:blipFill>
        <p:spPr>
          <a:xfrm>
            <a:off x="13809305" y="9345421"/>
            <a:ext cx="3946849" cy="4275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タイトルとコンテンツ">
  <p:cSld name="1_タイトルとコンテンツ">
    <p:spTree>
      <p:nvGrpSpPr>
        <p:cNvPr id="1" name="Shape 29"/>
        <p:cNvGrpSpPr/>
        <p:nvPr/>
      </p:nvGrpSpPr>
      <p:grpSpPr>
        <a:xfrm>
          <a:off x="0" y="0"/>
          <a:ext cx="0" cy="0"/>
          <a:chOff x="0" y="0"/>
          <a:chExt cx="0" cy="0"/>
        </a:xfrm>
      </p:grpSpPr>
      <p:pic>
        <p:nvPicPr>
          <p:cNvPr id="30" name="Google Shape;30;p53" descr="図形, 四角形&#10;&#10;自動的に生成された説明"/>
          <p:cNvPicPr preferRelativeResize="0"/>
          <p:nvPr/>
        </p:nvPicPr>
        <p:blipFill rotWithShape="1">
          <a:blip r:embed="rId2">
            <a:alphaModFix/>
          </a:blip>
          <a:srcRect/>
          <a:stretch/>
        </p:blipFill>
        <p:spPr>
          <a:xfrm>
            <a:off x="0" y="1588"/>
            <a:ext cx="18288000" cy="10287000"/>
          </a:xfrm>
          <a:prstGeom prst="rect">
            <a:avLst/>
          </a:prstGeom>
          <a:noFill/>
          <a:ln>
            <a:noFill/>
          </a:ln>
        </p:spPr>
      </p:pic>
      <p:pic>
        <p:nvPicPr>
          <p:cNvPr id="31" name="Google Shape;31;p53"/>
          <p:cNvPicPr preferRelativeResize="0"/>
          <p:nvPr/>
        </p:nvPicPr>
        <p:blipFill rotWithShape="1">
          <a:blip r:embed="rId3">
            <a:alphaModFix/>
          </a:blip>
          <a:srcRect/>
          <a:stretch/>
        </p:blipFill>
        <p:spPr>
          <a:xfrm>
            <a:off x="13809305" y="9345421"/>
            <a:ext cx="3946849" cy="427560"/>
          </a:xfrm>
          <a:prstGeom prst="rect">
            <a:avLst/>
          </a:prstGeom>
          <a:noFill/>
          <a:ln>
            <a:noFill/>
          </a:ln>
        </p:spPr>
      </p:pic>
      <p:sp>
        <p:nvSpPr>
          <p:cNvPr id="32" name="Google Shape;32;p53"/>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chemeClr val="lt1"/>
                </a:solidFill>
                <a:latin typeface="Roboto Black"/>
                <a:ea typeface="Roboto Black"/>
                <a:cs typeface="Roboto Black"/>
                <a:sym typeface="Roboto Black"/>
              </a:defRPr>
            </a:lvl1pPr>
            <a:lvl2pPr marL="0" lvl="1" indent="0" algn="ctr">
              <a:spcBef>
                <a:spcPts val="0"/>
              </a:spcBef>
              <a:buNone/>
              <a:defRPr sz="2000" b="1" i="0">
                <a:solidFill>
                  <a:schemeClr val="lt1"/>
                </a:solidFill>
                <a:latin typeface="Roboto Black"/>
                <a:ea typeface="Roboto Black"/>
                <a:cs typeface="Roboto Black"/>
                <a:sym typeface="Roboto Black"/>
              </a:defRPr>
            </a:lvl2pPr>
            <a:lvl3pPr marL="0" lvl="2" indent="0" algn="ctr">
              <a:spcBef>
                <a:spcPts val="0"/>
              </a:spcBef>
              <a:buNone/>
              <a:defRPr sz="2000" b="1" i="0">
                <a:solidFill>
                  <a:schemeClr val="lt1"/>
                </a:solidFill>
                <a:latin typeface="Roboto Black"/>
                <a:ea typeface="Roboto Black"/>
                <a:cs typeface="Roboto Black"/>
                <a:sym typeface="Roboto Black"/>
              </a:defRPr>
            </a:lvl3pPr>
            <a:lvl4pPr marL="0" lvl="3" indent="0" algn="ctr">
              <a:spcBef>
                <a:spcPts val="0"/>
              </a:spcBef>
              <a:buNone/>
              <a:defRPr sz="2000" b="1" i="0">
                <a:solidFill>
                  <a:schemeClr val="lt1"/>
                </a:solidFill>
                <a:latin typeface="Roboto Black"/>
                <a:ea typeface="Roboto Black"/>
                <a:cs typeface="Roboto Black"/>
                <a:sym typeface="Roboto Black"/>
              </a:defRPr>
            </a:lvl4pPr>
            <a:lvl5pPr marL="0" lvl="4" indent="0" algn="ctr">
              <a:spcBef>
                <a:spcPts val="0"/>
              </a:spcBef>
              <a:buNone/>
              <a:defRPr sz="2000" b="1" i="0">
                <a:solidFill>
                  <a:schemeClr val="lt1"/>
                </a:solidFill>
                <a:latin typeface="Roboto Black"/>
                <a:ea typeface="Roboto Black"/>
                <a:cs typeface="Roboto Black"/>
                <a:sym typeface="Roboto Black"/>
              </a:defRPr>
            </a:lvl5pPr>
            <a:lvl6pPr marL="0" lvl="5" indent="0" algn="ctr">
              <a:spcBef>
                <a:spcPts val="0"/>
              </a:spcBef>
              <a:buNone/>
              <a:defRPr sz="2000" b="1" i="0">
                <a:solidFill>
                  <a:schemeClr val="lt1"/>
                </a:solidFill>
                <a:latin typeface="Roboto Black"/>
                <a:ea typeface="Roboto Black"/>
                <a:cs typeface="Roboto Black"/>
                <a:sym typeface="Roboto Black"/>
              </a:defRPr>
            </a:lvl6pPr>
            <a:lvl7pPr marL="0" lvl="6" indent="0" algn="ctr">
              <a:spcBef>
                <a:spcPts val="0"/>
              </a:spcBef>
              <a:buNone/>
              <a:defRPr sz="2000" b="1" i="0">
                <a:solidFill>
                  <a:schemeClr val="lt1"/>
                </a:solidFill>
                <a:latin typeface="Roboto Black"/>
                <a:ea typeface="Roboto Black"/>
                <a:cs typeface="Roboto Black"/>
                <a:sym typeface="Roboto Black"/>
              </a:defRPr>
            </a:lvl7pPr>
            <a:lvl8pPr marL="0" lvl="7" indent="0" algn="ctr">
              <a:spcBef>
                <a:spcPts val="0"/>
              </a:spcBef>
              <a:buNone/>
              <a:defRPr sz="2000" b="1" i="0">
                <a:solidFill>
                  <a:schemeClr val="lt1"/>
                </a:solidFill>
                <a:latin typeface="Roboto Black"/>
                <a:ea typeface="Roboto Black"/>
                <a:cs typeface="Roboto Black"/>
                <a:sym typeface="Roboto Black"/>
              </a:defRPr>
            </a:lvl8pPr>
            <a:lvl9pPr marL="0" lvl="8" indent="0" algn="ctr">
              <a:spcBef>
                <a:spcPts val="0"/>
              </a:spcBef>
              <a:buNone/>
              <a:defRPr sz="2000" b="1" i="0">
                <a:solidFill>
                  <a:schemeClr val="lt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
        <p:nvSpPr>
          <p:cNvPr id="33" name="Google Shape;33;p53"/>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タイトルとコンテンツ">
  <p:cSld name="2_タイトルとコンテンツ">
    <p:spTree>
      <p:nvGrpSpPr>
        <p:cNvPr id="1" name="Shape 34"/>
        <p:cNvGrpSpPr/>
        <p:nvPr/>
      </p:nvGrpSpPr>
      <p:grpSpPr>
        <a:xfrm>
          <a:off x="0" y="0"/>
          <a:ext cx="0" cy="0"/>
          <a:chOff x="0" y="0"/>
          <a:chExt cx="0" cy="0"/>
        </a:xfrm>
      </p:grpSpPr>
      <p:pic>
        <p:nvPicPr>
          <p:cNvPr id="35" name="Google Shape;35;p54" descr="図形, 四角形&#10;&#10;自動的に生成された説明"/>
          <p:cNvPicPr preferRelativeResize="0"/>
          <p:nvPr/>
        </p:nvPicPr>
        <p:blipFill rotWithShape="1">
          <a:blip r:embed="rId2">
            <a:alphaModFix/>
          </a:blip>
          <a:srcRect/>
          <a:stretch/>
        </p:blipFill>
        <p:spPr>
          <a:xfrm>
            <a:off x="0" y="1588"/>
            <a:ext cx="18288000" cy="10287000"/>
          </a:xfrm>
          <a:prstGeom prst="rect">
            <a:avLst/>
          </a:prstGeom>
          <a:noFill/>
          <a:ln>
            <a:noFill/>
          </a:ln>
        </p:spPr>
      </p:pic>
      <p:pic>
        <p:nvPicPr>
          <p:cNvPr id="36" name="Google Shape;36;p54"/>
          <p:cNvPicPr preferRelativeResize="0"/>
          <p:nvPr/>
        </p:nvPicPr>
        <p:blipFill rotWithShape="1">
          <a:blip r:embed="rId3">
            <a:alphaModFix/>
          </a:blip>
          <a:srcRect/>
          <a:stretch/>
        </p:blipFill>
        <p:spPr>
          <a:xfrm>
            <a:off x="13809305" y="9345421"/>
            <a:ext cx="3946849" cy="427560"/>
          </a:xfrm>
          <a:prstGeom prst="rect">
            <a:avLst/>
          </a:prstGeom>
          <a:noFill/>
          <a:ln>
            <a:noFill/>
          </a:ln>
        </p:spPr>
      </p:pic>
      <p:sp>
        <p:nvSpPr>
          <p:cNvPr id="37" name="Google Shape;37;p54"/>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chemeClr val="lt1"/>
                </a:solidFill>
                <a:latin typeface="Roboto Black"/>
                <a:ea typeface="Roboto Black"/>
                <a:cs typeface="Roboto Black"/>
                <a:sym typeface="Roboto Black"/>
              </a:defRPr>
            </a:lvl1pPr>
            <a:lvl2pPr marL="0" lvl="1" indent="0" algn="ctr">
              <a:spcBef>
                <a:spcPts val="0"/>
              </a:spcBef>
              <a:buNone/>
              <a:defRPr sz="2000" b="1" i="0">
                <a:solidFill>
                  <a:schemeClr val="lt1"/>
                </a:solidFill>
                <a:latin typeface="Roboto Black"/>
                <a:ea typeface="Roboto Black"/>
                <a:cs typeface="Roboto Black"/>
                <a:sym typeface="Roboto Black"/>
              </a:defRPr>
            </a:lvl2pPr>
            <a:lvl3pPr marL="0" lvl="2" indent="0" algn="ctr">
              <a:spcBef>
                <a:spcPts val="0"/>
              </a:spcBef>
              <a:buNone/>
              <a:defRPr sz="2000" b="1" i="0">
                <a:solidFill>
                  <a:schemeClr val="lt1"/>
                </a:solidFill>
                <a:latin typeface="Roboto Black"/>
                <a:ea typeface="Roboto Black"/>
                <a:cs typeface="Roboto Black"/>
                <a:sym typeface="Roboto Black"/>
              </a:defRPr>
            </a:lvl3pPr>
            <a:lvl4pPr marL="0" lvl="3" indent="0" algn="ctr">
              <a:spcBef>
                <a:spcPts val="0"/>
              </a:spcBef>
              <a:buNone/>
              <a:defRPr sz="2000" b="1" i="0">
                <a:solidFill>
                  <a:schemeClr val="lt1"/>
                </a:solidFill>
                <a:latin typeface="Roboto Black"/>
                <a:ea typeface="Roboto Black"/>
                <a:cs typeface="Roboto Black"/>
                <a:sym typeface="Roboto Black"/>
              </a:defRPr>
            </a:lvl4pPr>
            <a:lvl5pPr marL="0" lvl="4" indent="0" algn="ctr">
              <a:spcBef>
                <a:spcPts val="0"/>
              </a:spcBef>
              <a:buNone/>
              <a:defRPr sz="2000" b="1" i="0">
                <a:solidFill>
                  <a:schemeClr val="lt1"/>
                </a:solidFill>
                <a:latin typeface="Roboto Black"/>
                <a:ea typeface="Roboto Black"/>
                <a:cs typeface="Roboto Black"/>
                <a:sym typeface="Roboto Black"/>
              </a:defRPr>
            </a:lvl5pPr>
            <a:lvl6pPr marL="0" lvl="5" indent="0" algn="ctr">
              <a:spcBef>
                <a:spcPts val="0"/>
              </a:spcBef>
              <a:buNone/>
              <a:defRPr sz="2000" b="1" i="0">
                <a:solidFill>
                  <a:schemeClr val="lt1"/>
                </a:solidFill>
                <a:latin typeface="Roboto Black"/>
                <a:ea typeface="Roboto Black"/>
                <a:cs typeface="Roboto Black"/>
                <a:sym typeface="Roboto Black"/>
              </a:defRPr>
            </a:lvl6pPr>
            <a:lvl7pPr marL="0" lvl="6" indent="0" algn="ctr">
              <a:spcBef>
                <a:spcPts val="0"/>
              </a:spcBef>
              <a:buNone/>
              <a:defRPr sz="2000" b="1" i="0">
                <a:solidFill>
                  <a:schemeClr val="lt1"/>
                </a:solidFill>
                <a:latin typeface="Roboto Black"/>
                <a:ea typeface="Roboto Black"/>
                <a:cs typeface="Roboto Black"/>
                <a:sym typeface="Roboto Black"/>
              </a:defRPr>
            </a:lvl7pPr>
            <a:lvl8pPr marL="0" lvl="7" indent="0" algn="ctr">
              <a:spcBef>
                <a:spcPts val="0"/>
              </a:spcBef>
              <a:buNone/>
              <a:defRPr sz="2000" b="1" i="0">
                <a:solidFill>
                  <a:schemeClr val="lt1"/>
                </a:solidFill>
                <a:latin typeface="Roboto Black"/>
                <a:ea typeface="Roboto Black"/>
                <a:cs typeface="Roboto Black"/>
                <a:sym typeface="Roboto Black"/>
              </a:defRPr>
            </a:lvl8pPr>
            <a:lvl9pPr marL="0" lvl="8" indent="0" algn="ctr">
              <a:spcBef>
                <a:spcPts val="0"/>
              </a:spcBef>
              <a:buNone/>
              <a:defRPr sz="2000" b="1" i="0">
                <a:solidFill>
                  <a:schemeClr val="lt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
        <p:nvSpPr>
          <p:cNvPr id="38" name="Google Shape;38;p54"/>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ユーザー設定レイアウト">
  <p:cSld name="1_ユーザー設定レイアウト">
    <p:spTree>
      <p:nvGrpSpPr>
        <p:cNvPr id="1" name="Shape 39"/>
        <p:cNvGrpSpPr/>
        <p:nvPr/>
      </p:nvGrpSpPr>
      <p:grpSpPr>
        <a:xfrm>
          <a:off x="0" y="0"/>
          <a:ext cx="0" cy="0"/>
          <a:chOff x="0" y="0"/>
          <a:chExt cx="0" cy="0"/>
        </a:xfrm>
      </p:grpSpPr>
      <p:sp>
        <p:nvSpPr>
          <p:cNvPr id="40" name="Google Shape;40;p55"/>
          <p:cNvSpPr/>
          <p:nvPr/>
        </p:nvSpPr>
        <p:spPr>
          <a:xfrm>
            <a:off x="0" y="0"/>
            <a:ext cx="18288000" cy="1580400"/>
          </a:xfrm>
          <a:prstGeom prst="rect">
            <a:avLst/>
          </a:prstGeom>
          <a:solidFill>
            <a:srgbClr val="AAAA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55"/>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rgbClr val="AAAAAA"/>
                </a:solidFill>
                <a:latin typeface="Roboto Black"/>
                <a:ea typeface="Roboto Black"/>
                <a:cs typeface="Roboto Black"/>
                <a:sym typeface="Roboto Black"/>
              </a:defRPr>
            </a:lvl1pPr>
            <a:lvl2pPr marL="0" lvl="1" indent="0" algn="ctr">
              <a:spcBef>
                <a:spcPts val="0"/>
              </a:spcBef>
              <a:buNone/>
              <a:defRPr sz="2000" b="1" i="0">
                <a:solidFill>
                  <a:srgbClr val="AAAAAA"/>
                </a:solidFill>
                <a:latin typeface="Roboto Black"/>
                <a:ea typeface="Roboto Black"/>
                <a:cs typeface="Roboto Black"/>
                <a:sym typeface="Roboto Black"/>
              </a:defRPr>
            </a:lvl2pPr>
            <a:lvl3pPr marL="0" lvl="2" indent="0" algn="ctr">
              <a:spcBef>
                <a:spcPts val="0"/>
              </a:spcBef>
              <a:buNone/>
              <a:defRPr sz="2000" b="1" i="0">
                <a:solidFill>
                  <a:srgbClr val="AAAAAA"/>
                </a:solidFill>
                <a:latin typeface="Roboto Black"/>
                <a:ea typeface="Roboto Black"/>
                <a:cs typeface="Roboto Black"/>
                <a:sym typeface="Roboto Black"/>
              </a:defRPr>
            </a:lvl3pPr>
            <a:lvl4pPr marL="0" lvl="3" indent="0" algn="ctr">
              <a:spcBef>
                <a:spcPts val="0"/>
              </a:spcBef>
              <a:buNone/>
              <a:defRPr sz="2000" b="1" i="0">
                <a:solidFill>
                  <a:srgbClr val="AAAAAA"/>
                </a:solidFill>
                <a:latin typeface="Roboto Black"/>
                <a:ea typeface="Roboto Black"/>
                <a:cs typeface="Roboto Black"/>
                <a:sym typeface="Roboto Black"/>
              </a:defRPr>
            </a:lvl4pPr>
            <a:lvl5pPr marL="0" lvl="4" indent="0" algn="ctr">
              <a:spcBef>
                <a:spcPts val="0"/>
              </a:spcBef>
              <a:buNone/>
              <a:defRPr sz="2000" b="1" i="0">
                <a:solidFill>
                  <a:srgbClr val="AAAAAA"/>
                </a:solidFill>
                <a:latin typeface="Roboto Black"/>
                <a:ea typeface="Roboto Black"/>
                <a:cs typeface="Roboto Black"/>
                <a:sym typeface="Roboto Black"/>
              </a:defRPr>
            </a:lvl5pPr>
            <a:lvl6pPr marL="0" lvl="5" indent="0" algn="ctr">
              <a:spcBef>
                <a:spcPts val="0"/>
              </a:spcBef>
              <a:buNone/>
              <a:defRPr sz="2000" b="1" i="0">
                <a:solidFill>
                  <a:srgbClr val="AAAAAA"/>
                </a:solidFill>
                <a:latin typeface="Roboto Black"/>
                <a:ea typeface="Roboto Black"/>
                <a:cs typeface="Roboto Black"/>
                <a:sym typeface="Roboto Black"/>
              </a:defRPr>
            </a:lvl6pPr>
            <a:lvl7pPr marL="0" lvl="6" indent="0" algn="ctr">
              <a:spcBef>
                <a:spcPts val="0"/>
              </a:spcBef>
              <a:buNone/>
              <a:defRPr sz="2000" b="1" i="0">
                <a:solidFill>
                  <a:srgbClr val="AAAAAA"/>
                </a:solidFill>
                <a:latin typeface="Roboto Black"/>
                <a:ea typeface="Roboto Black"/>
                <a:cs typeface="Roboto Black"/>
                <a:sym typeface="Roboto Black"/>
              </a:defRPr>
            </a:lvl7pPr>
            <a:lvl8pPr marL="0" lvl="7" indent="0" algn="ctr">
              <a:spcBef>
                <a:spcPts val="0"/>
              </a:spcBef>
              <a:buNone/>
              <a:defRPr sz="2000" b="1" i="0">
                <a:solidFill>
                  <a:srgbClr val="AAAAAA"/>
                </a:solidFill>
                <a:latin typeface="Roboto Black"/>
                <a:ea typeface="Roboto Black"/>
                <a:cs typeface="Roboto Black"/>
                <a:sym typeface="Roboto Black"/>
              </a:defRPr>
            </a:lvl8pPr>
            <a:lvl9pPr marL="0" lvl="8" indent="0" algn="ctr">
              <a:spcBef>
                <a:spcPts val="0"/>
              </a:spcBef>
              <a:buNone/>
              <a:defRPr sz="2000" b="1" i="0">
                <a:solidFill>
                  <a:srgbClr val="AAAAAA"/>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pic>
        <p:nvPicPr>
          <p:cNvPr id="42" name="Google Shape;42;p55"/>
          <p:cNvPicPr preferRelativeResize="0"/>
          <p:nvPr/>
        </p:nvPicPr>
        <p:blipFill rotWithShape="1">
          <a:blip r:embed="rId2">
            <a:alphaModFix/>
          </a:blip>
          <a:srcRect/>
          <a:stretch/>
        </p:blipFill>
        <p:spPr>
          <a:xfrm>
            <a:off x="13809307" y="9345421"/>
            <a:ext cx="3954602" cy="428400"/>
          </a:xfrm>
          <a:prstGeom prst="rect">
            <a:avLst/>
          </a:prstGeom>
          <a:noFill/>
          <a:ln>
            <a:noFill/>
          </a:ln>
        </p:spPr>
      </p:pic>
      <p:sp>
        <p:nvSpPr>
          <p:cNvPr id="43" name="Google Shape;43;p55"/>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2000" b="1" i="0" u="none" strike="noStrike" cap="none">
                <a:solidFill>
                  <a:schemeClr val="dk1"/>
                </a:solidFill>
                <a:latin typeface="Roboto Black"/>
                <a:ea typeface="Roboto Black"/>
                <a:cs typeface="Roboto Black"/>
                <a:sym typeface="Roboto Black"/>
              </a:defRPr>
            </a:lvl1pPr>
            <a:lvl2pPr marL="0" marR="0" lvl="1" indent="0" algn="ctr" rtl="0">
              <a:spcBef>
                <a:spcPts val="0"/>
              </a:spcBef>
              <a:buNone/>
              <a:defRPr sz="2000" b="1" i="0" u="none" strike="noStrike" cap="none">
                <a:solidFill>
                  <a:schemeClr val="dk1"/>
                </a:solidFill>
                <a:latin typeface="Roboto Black"/>
                <a:ea typeface="Roboto Black"/>
                <a:cs typeface="Roboto Black"/>
                <a:sym typeface="Roboto Black"/>
              </a:defRPr>
            </a:lvl2pPr>
            <a:lvl3pPr marL="0" marR="0" lvl="2" indent="0" algn="ctr" rtl="0">
              <a:spcBef>
                <a:spcPts val="0"/>
              </a:spcBef>
              <a:buNone/>
              <a:defRPr sz="2000" b="1" i="0" u="none" strike="noStrike" cap="none">
                <a:solidFill>
                  <a:schemeClr val="dk1"/>
                </a:solidFill>
                <a:latin typeface="Roboto Black"/>
                <a:ea typeface="Roboto Black"/>
                <a:cs typeface="Roboto Black"/>
                <a:sym typeface="Roboto Black"/>
              </a:defRPr>
            </a:lvl3pPr>
            <a:lvl4pPr marL="0" marR="0" lvl="3" indent="0" algn="ctr" rtl="0">
              <a:spcBef>
                <a:spcPts val="0"/>
              </a:spcBef>
              <a:buNone/>
              <a:defRPr sz="2000" b="1" i="0" u="none" strike="noStrike" cap="none">
                <a:solidFill>
                  <a:schemeClr val="dk1"/>
                </a:solidFill>
                <a:latin typeface="Roboto Black"/>
                <a:ea typeface="Roboto Black"/>
                <a:cs typeface="Roboto Black"/>
                <a:sym typeface="Roboto Black"/>
              </a:defRPr>
            </a:lvl4pPr>
            <a:lvl5pPr marL="0" marR="0" lvl="4" indent="0" algn="ctr" rtl="0">
              <a:spcBef>
                <a:spcPts val="0"/>
              </a:spcBef>
              <a:buNone/>
              <a:defRPr sz="2000" b="1" i="0" u="none" strike="noStrike" cap="none">
                <a:solidFill>
                  <a:schemeClr val="dk1"/>
                </a:solidFill>
                <a:latin typeface="Roboto Black"/>
                <a:ea typeface="Roboto Black"/>
                <a:cs typeface="Roboto Black"/>
                <a:sym typeface="Roboto Black"/>
              </a:defRPr>
            </a:lvl5pPr>
            <a:lvl6pPr marL="0" marR="0" lvl="5" indent="0" algn="ctr" rtl="0">
              <a:spcBef>
                <a:spcPts val="0"/>
              </a:spcBef>
              <a:buNone/>
              <a:defRPr sz="2000" b="1" i="0" u="none" strike="noStrike" cap="none">
                <a:solidFill>
                  <a:schemeClr val="dk1"/>
                </a:solidFill>
                <a:latin typeface="Roboto Black"/>
                <a:ea typeface="Roboto Black"/>
                <a:cs typeface="Roboto Black"/>
                <a:sym typeface="Roboto Black"/>
              </a:defRPr>
            </a:lvl6pPr>
            <a:lvl7pPr marL="0" marR="0" lvl="6" indent="0" algn="ctr" rtl="0">
              <a:spcBef>
                <a:spcPts val="0"/>
              </a:spcBef>
              <a:buNone/>
              <a:defRPr sz="2000" b="1" i="0" u="none" strike="noStrike" cap="none">
                <a:solidFill>
                  <a:schemeClr val="dk1"/>
                </a:solidFill>
                <a:latin typeface="Roboto Black"/>
                <a:ea typeface="Roboto Black"/>
                <a:cs typeface="Roboto Black"/>
                <a:sym typeface="Roboto Black"/>
              </a:defRPr>
            </a:lvl7pPr>
            <a:lvl8pPr marL="0" marR="0" lvl="7" indent="0" algn="ctr" rtl="0">
              <a:spcBef>
                <a:spcPts val="0"/>
              </a:spcBef>
              <a:buNone/>
              <a:defRPr sz="2000" b="1" i="0" u="none" strike="noStrike" cap="none">
                <a:solidFill>
                  <a:schemeClr val="dk1"/>
                </a:solidFill>
                <a:latin typeface="Roboto Black"/>
                <a:ea typeface="Roboto Black"/>
                <a:cs typeface="Roboto Black"/>
                <a:sym typeface="Roboto Black"/>
              </a:defRPr>
            </a:lvl8pPr>
            <a:lvl9pPr marL="0" marR="0" lvl="8" indent="0" algn="ctr" rtl="0">
              <a:spcBef>
                <a:spcPts val="0"/>
              </a:spcBef>
              <a:buNone/>
              <a:defRPr sz="2000" b="1" i="0" u="none" strike="noStrike" cap="none">
                <a:solidFill>
                  <a:schemeClr val="dk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1.pn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youtube.com/playlist?list=PLuaORKmkq7AMxMRz5YA91yd999NuZD1d7&amp;si=Nxygr4TnszL7ePH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image" Target="../media/image59.jp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hyperlink" Target="https://www.youtube.com/watch?v=QzwM4aWjIVA" TargetMode="External"/><Relationship Id="rId17" Type="http://schemas.openxmlformats.org/officeDocument/2006/relationships/image" Target="../media/image58.png"/><Relationship Id="rId2" Type="http://schemas.openxmlformats.org/officeDocument/2006/relationships/notesSlide" Target="../notesSlides/notesSlide32.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hyperlink" Target="https://youtu.be/Kps2mYtVlzU?si=LVqfrDTD0BIsrwNF" TargetMode="External"/><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image" Target="../media/image37.jpg"/><Relationship Id="rId19"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order.tokyo-prime.j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1"/>
          <p:cNvPicPr preferRelativeResize="0"/>
          <p:nvPr/>
        </p:nvPicPr>
        <p:blipFill rotWithShape="1">
          <a:blip r:embed="rId3">
            <a:alphaModFix/>
          </a:blip>
          <a:srcRect l="1357" t="30453" r="17220" b="836"/>
          <a:stretch/>
        </p:blipFill>
        <p:spPr>
          <a:xfrm>
            <a:off x="-1" y="0"/>
            <a:ext cx="18288001" cy="10288800"/>
          </a:xfrm>
          <a:prstGeom prst="rect">
            <a:avLst/>
          </a:prstGeom>
          <a:noFill/>
          <a:ln>
            <a:noFill/>
          </a:ln>
        </p:spPr>
      </p:pic>
      <p:sp>
        <p:nvSpPr>
          <p:cNvPr id="49" name="Google Shape;49;p1"/>
          <p:cNvSpPr txBox="1"/>
          <p:nvPr/>
        </p:nvSpPr>
        <p:spPr>
          <a:xfrm>
            <a:off x="619299" y="8735603"/>
            <a:ext cx="5662127"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600" b="1">
                <a:solidFill>
                  <a:schemeClr val="lt1"/>
                </a:solidFill>
                <a:latin typeface="Roboto Black"/>
                <a:ea typeface="Roboto Black"/>
                <a:cs typeface="Roboto Black"/>
                <a:sym typeface="Roboto Black"/>
              </a:rPr>
              <a:t>MEDIA GUIDE 2024.10 – 2025.03</a:t>
            </a:r>
            <a:endParaRPr sz="2600" b="1">
              <a:solidFill>
                <a:schemeClr val="lt1"/>
              </a:solidFill>
              <a:latin typeface="Roboto Black"/>
              <a:ea typeface="Roboto Black"/>
              <a:cs typeface="Roboto Black"/>
              <a:sym typeface="Roboto Black"/>
            </a:endParaRPr>
          </a:p>
        </p:txBody>
      </p:sp>
      <p:pic>
        <p:nvPicPr>
          <p:cNvPr id="50" name="Google Shape;50;p1" descr="ロゴ&#10;&#10;自動的に生成された説明"/>
          <p:cNvPicPr preferRelativeResize="0"/>
          <p:nvPr/>
        </p:nvPicPr>
        <p:blipFill rotWithShape="1">
          <a:blip r:embed="rId4">
            <a:alphaModFix/>
          </a:blip>
          <a:srcRect/>
          <a:stretch/>
        </p:blipFill>
        <p:spPr>
          <a:xfrm>
            <a:off x="4926560" y="2313992"/>
            <a:ext cx="9420800" cy="5299200"/>
          </a:xfrm>
          <a:prstGeom prst="rect">
            <a:avLst/>
          </a:prstGeom>
          <a:noFill/>
          <a:ln>
            <a:noFill/>
          </a:ln>
        </p:spPr>
      </p:pic>
      <p:sp>
        <p:nvSpPr>
          <p:cNvPr id="51" name="Google Shape;51;p1"/>
          <p:cNvSpPr txBox="1"/>
          <p:nvPr/>
        </p:nvSpPr>
        <p:spPr>
          <a:xfrm>
            <a:off x="618174" y="8295601"/>
            <a:ext cx="23198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200">
                <a:solidFill>
                  <a:schemeClr val="lt1"/>
                </a:solidFill>
                <a:latin typeface="Roboto"/>
                <a:ea typeface="Roboto"/>
                <a:cs typeface="Roboto"/>
                <a:sym typeface="Roboto"/>
              </a:rPr>
              <a:t>2024.</a:t>
            </a:r>
            <a:r>
              <a:rPr lang="en-US" altLang="ja-JP" sz="2200" dirty="0">
                <a:solidFill>
                  <a:schemeClr val="lt1"/>
                </a:solidFill>
                <a:latin typeface="Roboto"/>
                <a:ea typeface="Roboto"/>
                <a:cs typeface="Roboto"/>
                <a:sym typeface="Roboto"/>
              </a:rPr>
              <a:t>07.24</a:t>
            </a:r>
            <a:r>
              <a:rPr lang="ja-JP" sz="2200">
                <a:solidFill>
                  <a:schemeClr val="lt1"/>
                </a:solidFill>
                <a:latin typeface="Noto Sans JP"/>
                <a:ea typeface="Noto Sans JP"/>
                <a:cs typeface="Noto Sans JP"/>
                <a:sym typeface="Noto Sans JP"/>
              </a:rPr>
              <a:t>時点</a:t>
            </a:r>
            <a:endParaRPr dirty="0"/>
          </a:p>
        </p:txBody>
      </p:sp>
      <p:sp>
        <p:nvSpPr>
          <p:cNvPr id="52" name="Google Shape;52;p1"/>
          <p:cNvSpPr txBox="1"/>
          <p:nvPr/>
        </p:nvSpPr>
        <p:spPr>
          <a:xfrm>
            <a:off x="631676" y="9397232"/>
            <a:ext cx="264687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E6E6E6"/>
                </a:solidFill>
                <a:latin typeface="Noto Sans JP"/>
                <a:ea typeface="Noto Sans JP"/>
                <a:cs typeface="Noto Sans JP"/>
                <a:sym typeface="Noto Sans JP"/>
              </a:rPr>
              <a:t>撮影協力：グランドハイアット東京</a:t>
            </a:r>
            <a:endParaRPr sz="1200" dirty="0">
              <a:solidFill>
                <a:srgbClr val="E6E6E6"/>
              </a:solidFill>
              <a:latin typeface="Noto Sans JP"/>
              <a:ea typeface="Noto Sans JP"/>
              <a:cs typeface="Noto Sans JP"/>
              <a:sym typeface="Noto Sans JP"/>
            </a:endParaRPr>
          </a:p>
        </p:txBody>
      </p:sp>
      <p:pic>
        <p:nvPicPr>
          <p:cNvPr id="53" name="Google Shape;53;p1" descr="挿絵 が含まれている画像&#10;&#10;自動的に生成された説明"/>
          <p:cNvPicPr preferRelativeResize="0"/>
          <p:nvPr/>
        </p:nvPicPr>
        <p:blipFill rotWithShape="1">
          <a:blip r:embed="rId5">
            <a:alphaModFix/>
          </a:blip>
          <a:srcRect/>
          <a:stretch/>
        </p:blipFill>
        <p:spPr>
          <a:xfrm>
            <a:off x="15784213" y="9083247"/>
            <a:ext cx="1872111" cy="5909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p10"/>
          <p:cNvSpPr txBox="1"/>
          <p:nvPr/>
        </p:nvSpPr>
        <p:spPr>
          <a:xfrm>
            <a:off x="531845" y="510988"/>
            <a:ext cx="10687221"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タクシー利用者の特徴 </a:t>
            </a:r>
            <a:r>
              <a:rPr kumimoji="0" lang="en-US" altLang="ja-JP"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1</a:t>
            </a: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en-US" altLang="ja-JP"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ja-JP" altLang="en-US"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経済状況・保有物・ライフスタイル</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179" name="Google Shape;179;p10"/>
          <p:cNvSpPr txBox="1"/>
          <p:nvPr/>
        </p:nvSpPr>
        <p:spPr>
          <a:xfrm>
            <a:off x="3449797" y="2345668"/>
            <a:ext cx="3016210"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投資用の分譲マンション・</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一戸建てを保有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0"/>
          <p:cNvSpPr txBox="1"/>
          <p:nvPr/>
        </p:nvSpPr>
        <p:spPr>
          <a:xfrm>
            <a:off x="6478517" y="2389366"/>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8</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.0</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2" name="Google Shape;182;p10"/>
          <p:cNvSpPr txBox="1"/>
          <p:nvPr/>
        </p:nvSpPr>
        <p:spPr>
          <a:xfrm>
            <a:off x="3449797" y="3621870"/>
            <a:ext cx="2780248"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ゴールドカード以上の</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クレジットカードを保有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0"/>
          <p:cNvSpPr txBox="1"/>
          <p:nvPr/>
        </p:nvSpPr>
        <p:spPr>
          <a:xfrm>
            <a:off x="6478517" y="3665568"/>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6.</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4" name="Google Shape;184;p10"/>
          <p:cNvSpPr txBox="1"/>
          <p:nvPr/>
        </p:nvSpPr>
        <p:spPr>
          <a:xfrm>
            <a:off x="3449797" y="5091971"/>
            <a:ext cx="2780248"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生命保険への加入を検討</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0"/>
          <p:cNvSpPr txBox="1"/>
          <p:nvPr/>
        </p:nvSpPr>
        <p:spPr>
          <a:xfrm>
            <a:off x="6478517" y="4941770"/>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6" name="Google Shape;186;p10"/>
          <p:cNvSpPr txBox="1"/>
          <p:nvPr/>
        </p:nvSpPr>
        <p:spPr>
          <a:xfrm>
            <a:off x="3449797" y="6368174"/>
            <a:ext cx="1364476"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外車を保有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0"/>
          <p:cNvSpPr txBox="1"/>
          <p:nvPr/>
        </p:nvSpPr>
        <p:spPr>
          <a:xfrm>
            <a:off x="6478517" y="6217973"/>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9</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8</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8" name="Google Shape;188;p10"/>
          <p:cNvSpPr txBox="1"/>
          <p:nvPr/>
        </p:nvSpPr>
        <p:spPr>
          <a:xfrm>
            <a:off x="9970548" y="2539567"/>
            <a:ext cx="1836400"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高級時計を保有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0"/>
          <p:cNvSpPr txBox="1"/>
          <p:nvPr/>
        </p:nvSpPr>
        <p:spPr>
          <a:xfrm>
            <a:off x="12999268" y="2389366"/>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6</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0" name="Google Shape;190;p10"/>
          <p:cNvSpPr txBox="1"/>
          <p:nvPr/>
        </p:nvSpPr>
        <p:spPr>
          <a:xfrm>
            <a:off x="9970548" y="3621870"/>
            <a:ext cx="1733808"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国内旅行に</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年</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回以上行く</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0"/>
          <p:cNvSpPr txBox="1"/>
          <p:nvPr/>
        </p:nvSpPr>
        <p:spPr>
          <a:xfrm>
            <a:off x="12999268" y="3665568"/>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58</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2" name="Google Shape;192;p10"/>
          <p:cNvSpPr txBox="1"/>
          <p:nvPr/>
        </p:nvSpPr>
        <p:spPr>
          <a:xfrm>
            <a:off x="9970548" y="5091971"/>
            <a:ext cx="2544286"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化粧品にお金をかける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0"/>
          <p:cNvSpPr txBox="1"/>
          <p:nvPr/>
        </p:nvSpPr>
        <p:spPr>
          <a:xfrm>
            <a:off x="12999268" y="4941770"/>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20.</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8</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4" name="Google Shape;194;p10"/>
          <p:cNvSpPr txBox="1"/>
          <p:nvPr/>
        </p:nvSpPr>
        <p:spPr>
          <a:xfrm>
            <a:off x="9970548" y="6174275"/>
            <a:ext cx="2677656"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ゴルフに月平均</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行っている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0"/>
          <p:cNvSpPr txBox="1"/>
          <p:nvPr/>
        </p:nvSpPr>
        <p:spPr>
          <a:xfrm>
            <a:off x="12999268" y="6217973"/>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18</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6" name="Google Shape;196;p10"/>
          <p:cNvSpPr txBox="1"/>
          <p:nvPr/>
        </p:nvSpPr>
        <p:spPr>
          <a:xfrm>
            <a:off x="6678141" y="3089947"/>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5</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197" name="Google Shape;197;p10"/>
          <p:cNvSpPr txBox="1"/>
          <p:nvPr/>
        </p:nvSpPr>
        <p:spPr>
          <a:xfrm>
            <a:off x="6588052" y="4355959"/>
            <a:ext cx="148502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3</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6</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198" name="Google Shape;198;p10"/>
          <p:cNvSpPr txBox="1"/>
          <p:nvPr/>
        </p:nvSpPr>
        <p:spPr>
          <a:xfrm>
            <a:off x="6693641" y="5621971"/>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8</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5</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199" name="Google Shape;199;p10"/>
          <p:cNvSpPr txBox="1"/>
          <p:nvPr/>
        </p:nvSpPr>
        <p:spPr>
          <a:xfrm>
            <a:off x="6693641" y="6887984"/>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2</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0" name="Google Shape;200;p10"/>
          <p:cNvSpPr txBox="1"/>
          <p:nvPr/>
        </p:nvSpPr>
        <p:spPr>
          <a:xfrm>
            <a:off x="13214390" y="3089947"/>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4</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5</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1" name="Google Shape;201;p10"/>
          <p:cNvSpPr txBox="1"/>
          <p:nvPr/>
        </p:nvSpPr>
        <p:spPr>
          <a:xfrm>
            <a:off x="13043647" y="4355959"/>
            <a:ext cx="1565677" cy="27695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3</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3</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9</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2" name="Google Shape;202;p10"/>
          <p:cNvSpPr txBox="1"/>
          <p:nvPr/>
        </p:nvSpPr>
        <p:spPr>
          <a:xfrm>
            <a:off x="13214391" y="5621971"/>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4</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3" name="Google Shape;203;p10"/>
          <p:cNvSpPr txBox="1"/>
          <p:nvPr/>
        </p:nvSpPr>
        <p:spPr>
          <a:xfrm>
            <a:off x="13214391" y="6887984"/>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8</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4" name="Google Shape;204;p10"/>
          <p:cNvSpPr txBox="1"/>
          <p:nvPr/>
        </p:nvSpPr>
        <p:spPr>
          <a:xfrm>
            <a:off x="11427169" y="607562"/>
            <a:ext cx="3803605"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高所得者に効率的にリーチできます。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13" name="Google Shape;213;p10"/>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pic>
        <p:nvPicPr>
          <p:cNvPr id="2" name="図 1">
            <a:extLst>
              <a:ext uri="{FF2B5EF4-FFF2-40B4-BE49-F238E27FC236}">
                <a16:creationId xmlns:a16="http://schemas.microsoft.com/office/drawing/2014/main" id="{4AD58AE1-137E-C737-CCD6-F47EC72A4BB1}"/>
              </a:ext>
            </a:extLst>
          </p:cNvPr>
          <p:cNvPicPr>
            <a:picLocks noChangeAspect="1"/>
          </p:cNvPicPr>
          <p:nvPr/>
        </p:nvPicPr>
        <p:blipFill>
          <a:blip r:embed="rId4"/>
          <a:stretch>
            <a:fillRect/>
          </a:stretch>
        </p:blipFill>
        <p:spPr>
          <a:xfrm>
            <a:off x="2382553" y="2329815"/>
            <a:ext cx="904175" cy="858044"/>
          </a:xfrm>
          <a:prstGeom prst="rect">
            <a:avLst/>
          </a:prstGeom>
        </p:spPr>
      </p:pic>
      <p:pic>
        <p:nvPicPr>
          <p:cNvPr id="3" name="図 2">
            <a:extLst>
              <a:ext uri="{FF2B5EF4-FFF2-40B4-BE49-F238E27FC236}">
                <a16:creationId xmlns:a16="http://schemas.microsoft.com/office/drawing/2014/main" id="{889553BA-83D2-CB3A-6124-313C204D099E}"/>
              </a:ext>
            </a:extLst>
          </p:cNvPr>
          <p:cNvPicPr>
            <a:picLocks noChangeAspect="1"/>
          </p:cNvPicPr>
          <p:nvPr/>
        </p:nvPicPr>
        <p:blipFill>
          <a:blip r:embed="rId5"/>
          <a:stretch>
            <a:fillRect/>
          </a:stretch>
        </p:blipFill>
        <p:spPr>
          <a:xfrm>
            <a:off x="2436495" y="3591760"/>
            <a:ext cx="796290" cy="852367"/>
          </a:xfrm>
          <a:prstGeom prst="rect">
            <a:avLst/>
          </a:prstGeom>
        </p:spPr>
      </p:pic>
      <p:pic>
        <p:nvPicPr>
          <p:cNvPr id="4" name="図 3">
            <a:extLst>
              <a:ext uri="{FF2B5EF4-FFF2-40B4-BE49-F238E27FC236}">
                <a16:creationId xmlns:a16="http://schemas.microsoft.com/office/drawing/2014/main" id="{604FF28C-8C8D-BD50-A706-7FD5E9F88BE8}"/>
              </a:ext>
            </a:extLst>
          </p:cNvPr>
          <p:cNvPicPr>
            <a:picLocks noChangeAspect="1"/>
          </p:cNvPicPr>
          <p:nvPr/>
        </p:nvPicPr>
        <p:blipFill>
          <a:blip r:embed="rId6"/>
          <a:stretch>
            <a:fillRect/>
          </a:stretch>
        </p:blipFill>
        <p:spPr>
          <a:xfrm>
            <a:off x="2455524" y="4942756"/>
            <a:ext cx="758233" cy="833120"/>
          </a:xfrm>
          <a:prstGeom prst="rect">
            <a:avLst/>
          </a:prstGeom>
        </p:spPr>
      </p:pic>
      <p:pic>
        <p:nvPicPr>
          <p:cNvPr id="5" name="図 4">
            <a:extLst>
              <a:ext uri="{FF2B5EF4-FFF2-40B4-BE49-F238E27FC236}">
                <a16:creationId xmlns:a16="http://schemas.microsoft.com/office/drawing/2014/main" id="{30268344-2DBD-E9F9-8F91-EA557C32AB78}"/>
              </a:ext>
            </a:extLst>
          </p:cNvPr>
          <p:cNvPicPr>
            <a:picLocks noChangeAspect="1"/>
          </p:cNvPicPr>
          <p:nvPr/>
        </p:nvPicPr>
        <p:blipFill>
          <a:blip r:embed="rId7"/>
          <a:stretch>
            <a:fillRect/>
          </a:stretch>
        </p:blipFill>
        <p:spPr>
          <a:xfrm>
            <a:off x="2346960" y="6418925"/>
            <a:ext cx="975360" cy="383177"/>
          </a:xfrm>
          <a:prstGeom prst="rect">
            <a:avLst/>
          </a:prstGeom>
        </p:spPr>
      </p:pic>
      <p:pic>
        <p:nvPicPr>
          <p:cNvPr id="6" name="図 5">
            <a:extLst>
              <a:ext uri="{FF2B5EF4-FFF2-40B4-BE49-F238E27FC236}">
                <a16:creationId xmlns:a16="http://schemas.microsoft.com/office/drawing/2014/main" id="{C30B345D-2567-80B0-F813-55DA14EC2924}"/>
              </a:ext>
            </a:extLst>
          </p:cNvPr>
          <p:cNvPicPr>
            <a:picLocks noChangeAspect="1"/>
          </p:cNvPicPr>
          <p:nvPr/>
        </p:nvPicPr>
        <p:blipFill>
          <a:blip r:embed="rId8"/>
          <a:stretch>
            <a:fillRect/>
          </a:stretch>
        </p:blipFill>
        <p:spPr>
          <a:xfrm>
            <a:off x="8992020" y="2296160"/>
            <a:ext cx="659561" cy="925354"/>
          </a:xfrm>
          <a:prstGeom prst="rect">
            <a:avLst/>
          </a:prstGeom>
        </p:spPr>
      </p:pic>
      <p:pic>
        <p:nvPicPr>
          <p:cNvPr id="7" name="図 6">
            <a:extLst>
              <a:ext uri="{FF2B5EF4-FFF2-40B4-BE49-F238E27FC236}">
                <a16:creationId xmlns:a16="http://schemas.microsoft.com/office/drawing/2014/main" id="{28B3433C-7118-D382-761E-609689DC3E38}"/>
              </a:ext>
            </a:extLst>
          </p:cNvPr>
          <p:cNvPicPr>
            <a:picLocks noChangeAspect="1"/>
          </p:cNvPicPr>
          <p:nvPr/>
        </p:nvPicPr>
        <p:blipFill>
          <a:blip r:embed="rId9"/>
          <a:stretch>
            <a:fillRect/>
          </a:stretch>
        </p:blipFill>
        <p:spPr>
          <a:xfrm>
            <a:off x="9038609" y="3596303"/>
            <a:ext cx="566382" cy="843280"/>
          </a:xfrm>
          <a:prstGeom prst="rect">
            <a:avLst/>
          </a:prstGeom>
        </p:spPr>
      </p:pic>
      <p:pic>
        <p:nvPicPr>
          <p:cNvPr id="8" name="図 7">
            <a:extLst>
              <a:ext uri="{FF2B5EF4-FFF2-40B4-BE49-F238E27FC236}">
                <a16:creationId xmlns:a16="http://schemas.microsoft.com/office/drawing/2014/main" id="{AFFCB658-7A9A-658E-7924-51EA20CE7CC6}"/>
              </a:ext>
            </a:extLst>
          </p:cNvPr>
          <p:cNvPicPr>
            <a:picLocks noChangeAspect="1"/>
          </p:cNvPicPr>
          <p:nvPr/>
        </p:nvPicPr>
        <p:blipFill>
          <a:blip r:embed="rId10"/>
          <a:stretch>
            <a:fillRect/>
          </a:stretch>
        </p:blipFill>
        <p:spPr>
          <a:xfrm>
            <a:off x="8884920" y="4927035"/>
            <a:ext cx="873760" cy="864562"/>
          </a:xfrm>
          <a:prstGeom prst="rect">
            <a:avLst/>
          </a:prstGeom>
        </p:spPr>
      </p:pic>
      <p:pic>
        <p:nvPicPr>
          <p:cNvPr id="9" name="図 8">
            <a:extLst>
              <a:ext uri="{FF2B5EF4-FFF2-40B4-BE49-F238E27FC236}">
                <a16:creationId xmlns:a16="http://schemas.microsoft.com/office/drawing/2014/main" id="{7DD58074-0BB9-BAA0-756E-7FBA8ADC5649}"/>
              </a:ext>
            </a:extLst>
          </p:cNvPr>
          <p:cNvPicPr>
            <a:picLocks noChangeAspect="1"/>
          </p:cNvPicPr>
          <p:nvPr/>
        </p:nvPicPr>
        <p:blipFill>
          <a:blip r:embed="rId11"/>
          <a:stretch>
            <a:fillRect/>
          </a:stretch>
        </p:blipFill>
        <p:spPr>
          <a:xfrm>
            <a:off x="8839200" y="6235728"/>
            <a:ext cx="965200" cy="749570"/>
          </a:xfrm>
          <a:prstGeom prst="rect">
            <a:avLst/>
          </a:prstGeom>
        </p:spPr>
      </p:pic>
      <p:sp>
        <p:nvSpPr>
          <p:cNvPr id="11" name="Google Shape;158;p9">
            <a:extLst>
              <a:ext uri="{FF2B5EF4-FFF2-40B4-BE49-F238E27FC236}">
                <a16:creationId xmlns:a16="http://schemas.microsoft.com/office/drawing/2014/main" id="{28F09A7F-376D-E7FC-8155-55A4585ACEE2}"/>
              </a:ext>
            </a:extLst>
          </p:cNvPr>
          <p:cNvSpPr txBox="1"/>
          <p:nvPr/>
        </p:nvSpPr>
        <p:spPr>
          <a:xfrm>
            <a:off x="1977181" y="7428328"/>
            <a:ext cx="11438998" cy="97868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マクロミルアンケートによるタクシー利用者調査</a:t>
            </a:r>
            <a:endPar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対象</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全国の居住者で東京都</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区・愛知県名古屋市内・大阪府大阪市内・その他地方都市で直近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ヶ月以内にタクシー利用した</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歳以上の男女：</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1,319</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人</a:t>
            </a: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期間</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17</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手法</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インターネットリサーチ</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11"/>
          <p:cNvSpPr txBox="1"/>
          <p:nvPr/>
        </p:nvSpPr>
        <p:spPr>
          <a:xfrm>
            <a:off x="531845" y="510988"/>
            <a:ext cx="628601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タクシー利用者の特徴 </a:t>
            </a:r>
            <a:r>
              <a:rPr kumimoji="0" lang="en-US" altLang="ja-JP"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2</a:t>
            </a: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en-US" altLang="ja-JP"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ja-JP" altLang="en-US"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ビジネス</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21" name="Google Shape;221;p11"/>
          <p:cNvSpPr txBox="1"/>
          <p:nvPr/>
        </p:nvSpPr>
        <p:spPr>
          <a:xfrm>
            <a:off x="3794350" y="3438470"/>
            <a:ext cx="1836400"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課長以上の役職</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txBox="1"/>
          <p:nvPr/>
        </p:nvSpPr>
        <p:spPr>
          <a:xfrm>
            <a:off x="6425510" y="3288269"/>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43</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3" name="Google Shape;223;p11"/>
          <p:cNvSpPr txBox="1"/>
          <p:nvPr/>
        </p:nvSpPr>
        <p:spPr>
          <a:xfrm>
            <a:off x="3794350" y="4923729"/>
            <a:ext cx="2441694" cy="12138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ビジネスの移動で</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タクシーを</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回以上利用する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txBox="1"/>
          <p:nvPr/>
        </p:nvSpPr>
        <p:spPr>
          <a:xfrm>
            <a:off x="6425510" y="5168905"/>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5" name="Google Shape;225;p11"/>
          <p:cNvSpPr txBox="1"/>
          <p:nvPr/>
        </p:nvSpPr>
        <p:spPr>
          <a:xfrm>
            <a:off x="10050061" y="3252940"/>
            <a:ext cx="1733808"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海外出張が</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年</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回以上ある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1"/>
          <p:cNvSpPr txBox="1"/>
          <p:nvPr/>
        </p:nvSpPr>
        <p:spPr>
          <a:xfrm>
            <a:off x="12681221" y="3288269"/>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1</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7" name="Google Shape;227;p11"/>
          <p:cNvSpPr txBox="1"/>
          <p:nvPr/>
        </p:nvSpPr>
        <p:spPr>
          <a:xfrm>
            <a:off x="10050061" y="5125207"/>
            <a:ext cx="2308324"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ソフトウェア購入の</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意思決定権あり</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1"/>
          <p:cNvSpPr txBox="1"/>
          <p:nvPr/>
        </p:nvSpPr>
        <p:spPr>
          <a:xfrm>
            <a:off x="12681221" y="5168905"/>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15</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.8</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9" name="Google Shape;229;p11"/>
          <p:cNvSpPr txBox="1"/>
          <p:nvPr/>
        </p:nvSpPr>
        <p:spPr>
          <a:xfrm>
            <a:off x="6535045" y="3988850"/>
            <a:ext cx="148502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9</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0" name="Google Shape;230;p11"/>
          <p:cNvSpPr txBox="1"/>
          <p:nvPr/>
        </p:nvSpPr>
        <p:spPr>
          <a:xfrm>
            <a:off x="6625134" y="5859296"/>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1" name="Google Shape;231;p11"/>
          <p:cNvSpPr txBox="1"/>
          <p:nvPr/>
        </p:nvSpPr>
        <p:spPr>
          <a:xfrm>
            <a:off x="12896343" y="3988850"/>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2" name="Google Shape;232;p11"/>
          <p:cNvSpPr txBox="1"/>
          <p:nvPr/>
        </p:nvSpPr>
        <p:spPr>
          <a:xfrm>
            <a:off x="12896344" y="5859296"/>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3" name="Google Shape;233;p11"/>
          <p:cNvSpPr txBox="1"/>
          <p:nvPr/>
        </p:nvSpPr>
        <p:spPr>
          <a:xfrm>
            <a:off x="7028163" y="607562"/>
            <a:ext cx="6358151"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役職者や組織の中での意思決定権者に効率的にリーチできます。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38" name="Google Shape;238;p11"/>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pic>
        <p:nvPicPr>
          <p:cNvPr id="2" name="図 1">
            <a:extLst>
              <a:ext uri="{FF2B5EF4-FFF2-40B4-BE49-F238E27FC236}">
                <a16:creationId xmlns:a16="http://schemas.microsoft.com/office/drawing/2014/main" id="{E056D709-4082-9464-EDA9-C6F595DD0BEA}"/>
              </a:ext>
            </a:extLst>
          </p:cNvPr>
          <p:cNvPicPr>
            <a:picLocks noChangeAspect="1"/>
          </p:cNvPicPr>
          <p:nvPr/>
        </p:nvPicPr>
        <p:blipFill>
          <a:blip r:embed="rId4"/>
          <a:stretch>
            <a:fillRect/>
          </a:stretch>
        </p:blipFill>
        <p:spPr>
          <a:xfrm>
            <a:off x="2670229" y="3210486"/>
            <a:ext cx="932266" cy="875188"/>
          </a:xfrm>
          <a:prstGeom prst="rect">
            <a:avLst/>
          </a:prstGeom>
        </p:spPr>
      </p:pic>
      <p:pic>
        <p:nvPicPr>
          <p:cNvPr id="3" name="図 2">
            <a:extLst>
              <a:ext uri="{FF2B5EF4-FFF2-40B4-BE49-F238E27FC236}">
                <a16:creationId xmlns:a16="http://schemas.microsoft.com/office/drawing/2014/main" id="{A2940E66-CEE7-668D-1492-5DC55FBB8574}"/>
              </a:ext>
            </a:extLst>
          </p:cNvPr>
          <p:cNvPicPr>
            <a:picLocks noChangeAspect="1"/>
          </p:cNvPicPr>
          <p:nvPr/>
        </p:nvPicPr>
        <p:blipFill>
          <a:blip r:embed="rId5"/>
          <a:stretch>
            <a:fillRect/>
          </a:stretch>
        </p:blipFill>
        <p:spPr>
          <a:xfrm>
            <a:off x="2615124" y="5242290"/>
            <a:ext cx="1042476" cy="497181"/>
          </a:xfrm>
          <a:prstGeom prst="rect">
            <a:avLst/>
          </a:prstGeom>
        </p:spPr>
      </p:pic>
      <p:pic>
        <p:nvPicPr>
          <p:cNvPr id="4" name="図 3">
            <a:extLst>
              <a:ext uri="{FF2B5EF4-FFF2-40B4-BE49-F238E27FC236}">
                <a16:creationId xmlns:a16="http://schemas.microsoft.com/office/drawing/2014/main" id="{D6A438EC-D312-578C-1859-7E79704C4362}"/>
              </a:ext>
            </a:extLst>
          </p:cNvPr>
          <p:cNvPicPr>
            <a:picLocks noChangeAspect="1"/>
          </p:cNvPicPr>
          <p:nvPr/>
        </p:nvPicPr>
        <p:blipFill>
          <a:blip r:embed="rId6"/>
          <a:stretch>
            <a:fillRect/>
          </a:stretch>
        </p:blipFill>
        <p:spPr>
          <a:xfrm>
            <a:off x="8934557" y="3264545"/>
            <a:ext cx="860372" cy="723079"/>
          </a:xfrm>
          <a:prstGeom prst="rect">
            <a:avLst/>
          </a:prstGeom>
        </p:spPr>
      </p:pic>
      <p:pic>
        <p:nvPicPr>
          <p:cNvPr id="5" name="図 4">
            <a:extLst>
              <a:ext uri="{FF2B5EF4-FFF2-40B4-BE49-F238E27FC236}">
                <a16:creationId xmlns:a16="http://schemas.microsoft.com/office/drawing/2014/main" id="{4760C90D-5342-8205-6A57-9B219CF1C27F}"/>
              </a:ext>
            </a:extLst>
          </p:cNvPr>
          <p:cNvPicPr>
            <a:picLocks noChangeAspect="1"/>
          </p:cNvPicPr>
          <p:nvPr/>
        </p:nvPicPr>
        <p:blipFill>
          <a:blip r:embed="rId7"/>
          <a:stretch>
            <a:fillRect/>
          </a:stretch>
        </p:blipFill>
        <p:spPr>
          <a:xfrm>
            <a:off x="8981160" y="5239006"/>
            <a:ext cx="767166" cy="724546"/>
          </a:xfrm>
          <a:prstGeom prst="rect">
            <a:avLst/>
          </a:prstGeom>
        </p:spPr>
      </p:pic>
      <p:sp>
        <p:nvSpPr>
          <p:cNvPr id="7" name="Google Shape;158;p9">
            <a:extLst>
              <a:ext uri="{FF2B5EF4-FFF2-40B4-BE49-F238E27FC236}">
                <a16:creationId xmlns:a16="http://schemas.microsoft.com/office/drawing/2014/main" id="{9FF0EAE0-25C8-80DB-35DE-EF6129C61EE4}"/>
              </a:ext>
            </a:extLst>
          </p:cNvPr>
          <p:cNvSpPr txBox="1"/>
          <p:nvPr/>
        </p:nvSpPr>
        <p:spPr>
          <a:xfrm>
            <a:off x="1977181" y="7428328"/>
            <a:ext cx="11438998" cy="97868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マクロミルアンケートによるタクシー利用者調査</a:t>
            </a:r>
            <a:endPar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対象</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全国の居住者で東京都</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区・愛知県名古屋市内・大阪府大阪市内・その他地方都市で直近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ヶ月以内にタクシー利用した</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歳以上の男女：</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1,319</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人</a:t>
            </a: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期間</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17</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手法</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インターネットリサーチ</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12"/>
          <p:cNvSpPr txBox="1"/>
          <p:nvPr/>
        </p:nvSpPr>
        <p:spPr>
          <a:xfrm>
            <a:off x="531845" y="510988"/>
            <a:ext cx="5686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全国主要都市タクシー利用シーン</a:t>
            </a:r>
            <a:endParaRPr sz="2800" b="1">
              <a:solidFill>
                <a:schemeClr val="lt1"/>
              </a:solidFill>
              <a:latin typeface="Noto Sans JP"/>
              <a:ea typeface="Noto Sans JP"/>
              <a:cs typeface="Noto Sans JP"/>
              <a:sym typeface="Noto Sans JP"/>
            </a:endParaRPr>
          </a:p>
        </p:txBody>
      </p:sp>
      <p:sp>
        <p:nvSpPr>
          <p:cNvPr id="245" name="Google Shape;245;p12"/>
          <p:cNvSpPr txBox="1"/>
          <p:nvPr/>
        </p:nvSpPr>
        <p:spPr>
          <a:xfrm>
            <a:off x="6545220" y="348993"/>
            <a:ext cx="6571030"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タクシーは都市生活における「ちょっと贅沢な移動手段」として、</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特にビジネスシーンにおいてよく利用されています。</a:t>
            </a:r>
            <a:endParaRPr sz="1600">
              <a:solidFill>
                <a:schemeClr val="lt1"/>
              </a:solidFill>
              <a:latin typeface="Noto Sans JP"/>
              <a:ea typeface="Noto Sans JP"/>
              <a:cs typeface="Noto Sans JP"/>
              <a:sym typeface="Noto Sans JP"/>
            </a:endParaRPr>
          </a:p>
        </p:txBody>
      </p:sp>
      <p:sp>
        <p:nvSpPr>
          <p:cNvPr id="246" name="Google Shape;246;p12"/>
          <p:cNvSpPr txBox="1"/>
          <p:nvPr/>
        </p:nvSpPr>
        <p:spPr>
          <a:xfrm>
            <a:off x="1977181" y="7924520"/>
            <a:ext cx="11438998" cy="507639"/>
          </a:xfrm>
          <a:prstGeom prst="rect">
            <a:avLst/>
          </a:prstGeom>
          <a:noFill/>
          <a:ln>
            <a:noFill/>
          </a:ln>
        </p:spPr>
        <p:txBody>
          <a:bodyPr spcFirstLastPara="1" wrap="square" lIns="91425" tIns="45700" rIns="91425" bIns="45700" anchor="t" anchorCtr="0">
            <a:spAutoFit/>
          </a:bodyPr>
          <a:lstStyle/>
          <a:p>
            <a:pPr marL="0" marR="0" lvl="0" indent="0" algn="l" rtl="0">
              <a:lnSpc>
                <a:spcPct val="160000"/>
              </a:lnSpc>
              <a:spcBef>
                <a:spcPts val="0"/>
              </a:spcBef>
              <a:spcAft>
                <a:spcPts val="0"/>
              </a:spcAft>
              <a:buNone/>
            </a:pPr>
            <a:r>
              <a:rPr lang="ja-JP" sz="900">
                <a:solidFill>
                  <a:srgbClr val="A9AAAA"/>
                </a:solidFill>
                <a:latin typeface="Noto Sans JP"/>
                <a:ea typeface="Noto Sans JP"/>
                <a:cs typeface="Noto Sans JP"/>
                <a:sym typeface="Noto Sans JP"/>
              </a:rPr>
              <a:t>TOKYO PRIME搭載タクシーにおける利用状況調べ</a:t>
            </a:r>
            <a:endParaRPr sz="900">
              <a:solidFill>
                <a:srgbClr val="A9AAAA"/>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2024年4月1日（月）〜4月28日（日）4週間におけるTOKYO PRIME時間帯別乗車回数の分布実績</a:t>
            </a:r>
            <a:endParaRPr sz="900">
              <a:solidFill>
                <a:srgbClr val="A9AAAA"/>
              </a:solidFill>
              <a:latin typeface="Noto Sans JP"/>
              <a:ea typeface="Noto Sans JP"/>
              <a:cs typeface="Noto Sans JP"/>
              <a:sym typeface="Noto Sans JP"/>
            </a:endParaRPr>
          </a:p>
        </p:txBody>
      </p:sp>
      <p:sp>
        <p:nvSpPr>
          <p:cNvPr id="247" name="Google Shape;247;p12"/>
          <p:cNvSpPr/>
          <p:nvPr/>
        </p:nvSpPr>
        <p:spPr>
          <a:xfrm>
            <a:off x="12482969" y="2657619"/>
            <a:ext cx="2038541" cy="288000"/>
          </a:xfrm>
          <a:custGeom>
            <a:avLst/>
            <a:gdLst/>
            <a:ahLst/>
            <a:cxnLst/>
            <a:rect l="l" t="t" r="r" b="b"/>
            <a:pathLst>
              <a:path w="1936272" h="239288" extrusionOk="0">
                <a:moveTo>
                  <a:pt x="0" y="0"/>
                </a:moveTo>
                <a:lnTo>
                  <a:pt x="1936272" y="0"/>
                </a:lnTo>
                <a:lnTo>
                  <a:pt x="1936272" y="239288"/>
                </a:lnTo>
                <a:lnTo>
                  <a:pt x="0" y="239288"/>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2"/>
          <p:cNvSpPr/>
          <p:nvPr/>
        </p:nvSpPr>
        <p:spPr>
          <a:xfrm>
            <a:off x="8929670" y="2657619"/>
            <a:ext cx="3553299" cy="288000"/>
          </a:xfrm>
          <a:custGeom>
            <a:avLst/>
            <a:gdLst/>
            <a:ahLst/>
            <a:cxnLst/>
            <a:rect l="l" t="t" r="r" b="b"/>
            <a:pathLst>
              <a:path w="3326875" h="239288" extrusionOk="0">
                <a:moveTo>
                  <a:pt x="0" y="0"/>
                </a:moveTo>
                <a:lnTo>
                  <a:pt x="3326876" y="0"/>
                </a:lnTo>
                <a:lnTo>
                  <a:pt x="3326876" y="239288"/>
                </a:lnTo>
                <a:lnTo>
                  <a:pt x="0" y="239288"/>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2"/>
          <p:cNvSpPr/>
          <p:nvPr/>
        </p:nvSpPr>
        <p:spPr>
          <a:xfrm>
            <a:off x="4866520" y="2657619"/>
            <a:ext cx="4060534" cy="288000"/>
          </a:xfrm>
          <a:custGeom>
            <a:avLst/>
            <a:gdLst/>
            <a:ahLst/>
            <a:cxnLst/>
            <a:rect l="l" t="t" r="r" b="b"/>
            <a:pathLst>
              <a:path w="4747166" h="239288" extrusionOk="0">
                <a:moveTo>
                  <a:pt x="0" y="0"/>
                </a:moveTo>
                <a:lnTo>
                  <a:pt x="4747167" y="0"/>
                </a:lnTo>
                <a:lnTo>
                  <a:pt x="4747167" y="239288"/>
                </a:lnTo>
                <a:lnTo>
                  <a:pt x="0" y="239288"/>
                </a:lnTo>
                <a:close/>
              </a:path>
            </a:pathLst>
          </a:custGeom>
          <a:solidFill>
            <a:srgbClr val="FF8F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12"/>
          <p:cNvSpPr/>
          <p:nvPr/>
        </p:nvSpPr>
        <p:spPr>
          <a:xfrm>
            <a:off x="2835023" y="2657619"/>
            <a:ext cx="2028136" cy="288000"/>
          </a:xfrm>
          <a:custGeom>
            <a:avLst/>
            <a:gdLst/>
            <a:ahLst/>
            <a:cxnLst/>
            <a:rect l="l" t="t" r="r" b="b"/>
            <a:pathLst>
              <a:path w="2369723" h="239288" extrusionOk="0">
                <a:moveTo>
                  <a:pt x="0" y="0"/>
                </a:moveTo>
                <a:lnTo>
                  <a:pt x="2369724" y="0"/>
                </a:lnTo>
                <a:lnTo>
                  <a:pt x="2369724" y="239288"/>
                </a:lnTo>
                <a:lnTo>
                  <a:pt x="0" y="239288"/>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2"/>
          <p:cNvSpPr/>
          <p:nvPr/>
        </p:nvSpPr>
        <p:spPr>
          <a:xfrm>
            <a:off x="8929931" y="2657619"/>
            <a:ext cx="92627" cy="288000"/>
          </a:xfrm>
          <a:custGeom>
            <a:avLst/>
            <a:gdLst/>
            <a:ahLst/>
            <a:cxnLst/>
            <a:rect l="l" t="t" r="r" b="b"/>
            <a:pathLst>
              <a:path w="92627" h="233968" extrusionOk="0">
                <a:moveTo>
                  <a:pt x="92628" y="116984"/>
                </a:moveTo>
                <a:lnTo>
                  <a:pt x="0" y="233969"/>
                </a:lnTo>
                <a:lnTo>
                  <a:pt x="0" y="0"/>
                </a:lnTo>
                <a:lnTo>
                  <a:pt x="92628" y="116984"/>
                </a:lnTo>
                <a:close/>
              </a:path>
            </a:pathLst>
          </a:custGeom>
          <a:solidFill>
            <a:srgbClr val="FF8F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2"/>
          <p:cNvSpPr/>
          <p:nvPr/>
        </p:nvSpPr>
        <p:spPr>
          <a:xfrm>
            <a:off x="12490892" y="2657619"/>
            <a:ext cx="92627" cy="288000"/>
          </a:xfrm>
          <a:custGeom>
            <a:avLst/>
            <a:gdLst/>
            <a:ahLst/>
            <a:cxnLst/>
            <a:rect l="l" t="t" r="r" b="b"/>
            <a:pathLst>
              <a:path w="92627" h="233968" extrusionOk="0">
                <a:moveTo>
                  <a:pt x="92628" y="116984"/>
                </a:moveTo>
                <a:lnTo>
                  <a:pt x="0" y="233969"/>
                </a:lnTo>
                <a:lnTo>
                  <a:pt x="0" y="0"/>
                </a:lnTo>
                <a:lnTo>
                  <a:pt x="92628" y="116984"/>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12"/>
          <p:cNvSpPr/>
          <p:nvPr/>
        </p:nvSpPr>
        <p:spPr>
          <a:xfrm>
            <a:off x="4860903" y="2657619"/>
            <a:ext cx="92627" cy="288000"/>
          </a:xfrm>
          <a:custGeom>
            <a:avLst/>
            <a:gdLst/>
            <a:ahLst/>
            <a:cxnLst/>
            <a:rect l="l" t="t" r="r" b="b"/>
            <a:pathLst>
              <a:path w="92627" h="233968" extrusionOk="0">
                <a:moveTo>
                  <a:pt x="92628" y="116984"/>
                </a:moveTo>
                <a:lnTo>
                  <a:pt x="0" y="233969"/>
                </a:lnTo>
                <a:lnTo>
                  <a:pt x="0" y="0"/>
                </a:lnTo>
                <a:lnTo>
                  <a:pt x="92628" y="116984"/>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2" descr="preencoded.png"/>
          <p:cNvSpPr/>
          <p:nvPr/>
        </p:nvSpPr>
        <p:spPr>
          <a:xfrm>
            <a:off x="2842736" y="2029441"/>
            <a:ext cx="11683676" cy="594574"/>
          </a:xfrm>
          <a:custGeom>
            <a:avLst/>
            <a:gdLst/>
            <a:ahLst/>
            <a:cxnLst/>
            <a:rect l="l" t="t" r="r" b="b"/>
            <a:pathLst>
              <a:path w="11683676" h="594574" extrusionOk="0">
                <a:moveTo>
                  <a:pt x="5211174" y="236305"/>
                </a:moveTo>
                <a:lnTo>
                  <a:pt x="3810985" y="141021"/>
                </a:lnTo>
                <a:lnTo>
                  <a:pt x="2553514" y="0"/>
                </a:lnTo>
                <a:lnTo>
                  <a:pt x="2048211" y="49548"/>
                </a:lnTo>
                <a:lnTo>
                  <a:pt x="0" y="594575"/>
                </a:lnTo>
                <a:lnTo>
                  <a:pt x="11683676" y="594575"/>
                </a:lnTo>
                <a:lnTo>
                  <a:pt x="11683676" y="522158"/>
                </a:lnTo>
                <a:lnTo>
                  <a:pt x="11371237" y="556461"/>
                </a:lnTo>
                <a:lnTo>
                  <a:pt x="10148482" y="396383"/>
                </a:lnTo>
                <a:lnTo>
                  <a:pt x="9650894" y="141021"/>
                </a:lnTo>
                <a:lnTo>
                  <a:pt x="8960442" y="194380"/>
                </a:lnTo>
                <a:lnTo>
                  <a:pt x="6908374" y="141021"/>
                </a:lnTo>
                <a:lnTo>
                  <a:pt x="6376070" y="38114"/>
                </a:lnTo>
                <a:lnTo>
                  <a:pt x="5211174" y="236305"/>
                </a:lnTo>
                <a:close/>
              </a:path>
            </a:pathLst>
          </a:custGeom>
          <a:solidFill>
            <a:srgbClr val="D2D2D2">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55" name="Google Shape;255;p12"/>
          <p:cNvCxnSpPr/>
          <p:nvPr/>
        </p:nvCxnSpPr>
        <p:spPr>
          <a:xfrm>
            <a:off x="2831217" y="2612643"/>
            <a:ext cx="0" cy="3187081"/>
          </a:xfrm>
          <a:prstGeom prst="straightConnector1">
            <a:avLst/>
          </a:prstGeom>
          <a:noFill/>
          <a:ln w="12700" cap="rnd" cmpd="sng">
            <a:solidFill>
              <a:schemeClr val="dk1"/>
            </a:solidFill>
            <a:prstDash val="dot"/>
            <a:round/>
            <a:headEnd type="oval" w="med" len="med"/>
            <a:tailEnd type="none" w="sm" len="sm"/>
          </a:ln>
        </p:spPr>
      </p:cxnSp>
      <p:cxnSp>
        <p:nvCxnSpPr>
          <p:cNvPr id="256" name="Google Shape;256;p12"/>
          <p:cNvCxnSpPr/>
          <p:nvPr/>
        </p:nvCxnSpPr>
        <p:spPr>
          <a:xfrm>
            <a:off x="4863165" y="2081787"/>
            <a:ext cx="0" cy="3717937"/>
          </a:xfrm>
          <a:prstGeom prst="straightConnector1">
            <a:avLst/>
          </a:prstGeom>
          <a:noFill/>
          <a:ln w="12700" cap="rnd" cmpd="sng">
            <a:solidFill>
              <a:schemeClr val="dk1"/>
            </a:solidFill>
            <a:prstDash val="dot"/>
            <a:round/>
            <a:headEnd type="oval" w="med" len="med"/>
            <a:tailEnd type="none" w="sm" len="sm"/>
          </a:ln>
        </p:spPr>
      </p:cxnSp>
      <p:cxnSp>
        <p:nvCxnSpPr>
          <p:cNvPr id="257" name="Google Shape;257;p12"/>
          <p:cNvCxnSpPr/>
          <p:nvPr/>
        </p:nvCxnSpPr>
        <p:spPr>
          <a:xfrm>
            <a:off x="8927061" y="2117229"/>
            <a:ext cx="0" cy="3682495"/>
          </a:xfrm>
          <a:prstGeom prst="straightConnector1">
            <a:avLst/>
          </a:prstGeom>
          <a:noFill/>
          <a:ln w="12700" cap="rnd" cmpd="sng">
            <a:solidFill>
              <a:schemeClr val="dk1"/>
            </a:solidFill>
            <a:prstDash val="dot"/>
            <a:round/>
            <a:headEnd type="oval" w="med" len="med"/>
            <a:tailEnd type="none" w="sm" len="sm"/>
          </a:ln>
        </p:spPr>
      </p:cxnSp>
      <p:cxnSp>
        <p:nvCxnSpPr>
          <p:cNvPr id="258" name="Google Shape;258;p12"/>
          <p:cNvCxnSpPr/>
          <p:nvPr/>
        </p:nvCxnSpPr>
        <p:spPr>
          <a:xfrm>
            <a:off x="12482970" y="2166848"/>
            <a:ext cx="0" cy="3632876"/>
          </a:xfrm>
          <a:prstGeom prst="straightConnector1">
            <a:avLst/>
          </a:prstGeom>
          <a:noFill/>
          <a:ln w="12700" cap="rnd" cmpd="sng">
            <a:solidFill>
              <a:schemeClr val="dk1"/>
            </a:solidFill>
            <a:prstDash val="dot"/>
            <a:round/>
            <a:headEnd type="oval" w="med" len="med"/>
            <a:tailEnd type="none" w="sm" len="sm"/>
          </a:ln>
        </p:spPr>
      </p:cxnSp>
      <p:cxnSp>
        <p:nvCxnSpPr>
          <p:cNvPr id="259" name="Google Shape;259;p12"/>
          <p:cNvCxnSpPr/>
          <p:nvPr/>
        </p:nvCxnSpPr>
        <p:spPr>
          <a:xfrm>
            <a:off x="14514912" y="2528207"/>
            <a:ext cx="0" cy="3271517"/>
          </a:xfrm>
          <a:prstGeom prst="straightConnector1">
            <a:avLst/>
          </a:prstGeom>
          <a:noFill/>
          <a:ln w="12700" cap="rnd" cmpd="sng">
            <a:solidFill>
              <a:schemeClr val="dk1"/>
            </a:solidFill>
            <a:prstDash val="dot"/>
            <a:round/>
            <a:headEnd type="oval" w="med" len="med"/>
            <a:tailEnd type="none" w="sm" len="sm"/>
          </a:ln>
        </p:spPr>
      </p:cxnSp>
      <p:sp>
        <p:nvSpPr>
          <p:cNvPr id="260" name="Google Shape;260;p12"/>
          <p:cNvSpPr/>
          <p:nvPr/>
        </p:nvSpPr>
        <p:spPr>
          <a:xfrm>
            <a:off x="2948083" y="4814968"/>
            <a:ext cx="1808037" cy="1808037"/>
          </a:xfrm>
          <a:prstGeom prst="ellipse">
            <a:avLst/>
          </a:prstGeom>
          <a:noFill/>
          <a:ln w="228600" cap="flat" cmpd="sng">
            <a:solidFill>
              <a:srgbClr val="A9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2"/>
          <p:cNvSpPr/>
          <p:nvPr/>
        </p:nvSpPr>
        <p:spPr>
          <a:xfrm>
            <a:off x="4979194" y="3799442"/>
            <a:ext cx="3836194" cy="3836194"/>
          </a:xfrm>
          <a:prstGeom prst="ellipse">
            <a:avLst/>
          </a:prstGeom>
          <a:noFill/>
          <a:ln w="228600" cap="flat" cmpd="sng">
            <a:solidFill>
              <a:srgbClr val="FF8F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2"/>
          <p:cNvSpPr/>
          <p:nvPr/>
        </p:nvSpPr>
        <p:spPr>
          <a:xfrm>
            <a:off x="9043988" y="4056618"/>
            <a:ext cx="3321843" cy="3321843"/>
          </a:xfrm>
          <a:prstGeom prst="ellipse">
            <a:avLst/>
          </a:prstGeom>
          <a:noFill/>
          <a:ln w="228600" cap="flat" cmpd="sng">
            <a:solidFill>
              <a:srgbClr val="A9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12"/>
          <p:cNvSpPr/>
          <p:nvPr/>
        </p:nvSpPr>
        <p:spPr>
          <a:xfrm>
            <a:off x="12601575" y="4817427"/>
            <a:ext cx="1800225" cy="1800225"/>
          </a:xfrm>
          <a:prstGeom prst="ellipse">
            <a:avLst/>
          </a:prstGeom>
          <a:noFill/>
          <a:ln w="228600" cap="flat" cmpd="sng">
            <a:solidFill>
              <a:srgbClr val="C8C8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2"/>
          <p:cNvSpPr txBox="1"/>
          <p:nvPr/>
        </p:nvSpPr>
        <p:spPr>
          <a:xfrm>
            <a:off x="3230983" y="5230325"/>
            <a:ext cx="1236236"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出勤時間帯</a:t>
            </a:r>
            <a:endParaRPr/>
          </a:p>
        </p:txBody>
      </p:sp>
      <p:sp>
        <p:nvSpPr>
          <p:cNvPr id="265" name="Google Shape;265;p12"/>
          <p:cNvSpPr txBox="1"/>
          <p:nvPr/>
        </p:nvSpPr>
        <p:spPr>
          <a:xfrm>
            <a:off x="3287248" y="5588783"/>
            <a:ext cx="1123706"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200" b="1">
                <a:solidFill>
                  <a:srgbClr val="FF8F1C"/>
                </a:solidFill>
                <a:latin typeface="Roboto Black"/>
                <a:ea typeface="Roboto Black"/>
                <a:cs typeface="Roboto Black"/>
                <a:sym typeface="Roboto Black"/>
              </a:rPr>
              <a:t>14</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266" name="Google Shape;266;p12"/>
          <p:cNvSpPr txBox="1"/>
          <p:nvPr/>
        </p:nvSpPr>
        <p:spPr>
          <a:xfrm>
            <a:off x="6070425" y="5230325"/>
            <a:ext cx="1656864" cy="399789"/>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ビジネス時間帯</a:t>
            </a:r>
            <a:endParaRPr/>
          </a:p>
        </p:txBody>
      </p:sp>
      <p:sp>
        <p:nvSpPr>
          <p:cNvPr id="267" name="Google Shape;267;p12"/>
          <p:cNvSpPr txBox="1"/>
          <p:nvPr/>
        </p:nvSpPr>
        <p:spPr>
          <a:xfrm>
            <a:off x="6337004" y="5588783"/>
            <a:ext cx="1123706"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200" b="1">
                <a:solidFill>
                  <a:srgbClr val="FF8F1C"/>
                </a:solidFill>
                <a:latin typeface="Roboto Black"/>
                <a:ea typeface="Roboto Black"/>
                <a:cs typeface="Roboto Black"/>
                <a:sym typeface="Roboto Black"/>
              </a:rPr>
              <a:t>41</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268" name="Google Shape;268;p12"/>
          <p:cNvSpPr txBox="1"/>
          <p:nvPr/>
        </p:nvSpPr>
        <p:spPr>
          <a:xfrm>
            <a:off x="9773244" y="5230325"/>
            <a:ext cx="1867178" cy="399789"/>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退勤・外食時間帯</a:t>
            </a:r>
            <a:endParaRPr/>
          </a:p>
        </p:txBody>
      </p:sp>
      <p:sp>
        <p:nvSpPr>
          <p:cNvPr id="269" name="Google Shape;269;p12"/>
          <p:cNvSpPr txBox="1"/>
          <p:nvPr/>
        </p:nvSpPr>
        <p:spPr>
          <a:xfrm>
            <a:off x="10144980" y="5588783"/>
            <a:ext cx="1123706" cy="73866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4200" b="1">
                <a:solidFill>
                  <a:srgbClr val="FF8F1C"/>
                </a:solidFill>
                <a:latin typeface="Roboto Black"/>
                <a:ea typeface="Roboto Black"/>
                <a:cs typeface="Roboto Black"/>
                <a:sym typeface="Roboto Black"/>
              </a:rPr>
              <a:t>36</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270" name="Google Shape;270;p12"/>
          <p:cNvSpPr txBox="1"/>
          <p:nvPr/>
        </p:nvSpPr>
        <p:spPr>
          <a:xfrm>
            <a:off x="12775829" y="5230325"/>
            <a:ext cx="1446550" cy="399789"/>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終電後時間帯</a:t>
            </a:r>
            <a:endParaRPr/>
          </a:p>
        </p:txBody>
      </p:sp>
      <p:sp>
        <p:nvSpPr>
          <p:cNvPr id="271" name="Google Shape;271;p12"/>
          <p:cNvSpPr txBox="1"/>
          <p:nvPr/>
        </p:nvSpPr>
        <p:spPr>
          <a:xfrm>
            <a:off x="13097835" y="5588783"/>
            <a:ext cx="80599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200" b="1">
                <a:solidFill>
                  <a:srgbClr val="FF8F1C"/>
                </a:solidFill>
                <a:latin typeface="Roboto Black"/>
                <a:ea typeface="Roboto Black"/>
                <a:cs typeface="Roboto Black"/>
                <a:sym typeface="Roboto Black"/>
              </a:rPr>
              <a:t>9</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cxnSp>
        <p:nvCxnSpPr>
          <p:cNvPr id="272" name="Google Shape;272;p12"/>
          <p:cNvCxnSpPr/>
          <p:nvPr/>
        </p:nvCxnSpPr>
        <p:spPr>
          <a:xfrm>
            <a:off x="5879139" y="2081787"/>
            <a:ext cx="0" cy="973470"/>
          </a:xfrm>
          <a:prstGeom prst="straightConnector1">
            <a:avLst/>
          </a:prstGeom>
          <a:noFill/>
          <a:ln w="12700" cap="rnd" cmpd="sng">
            <a:solidFill>
              <a:schemeClr val="dk1"/>
            </a:solidFill>
            <a:prstDash val="dot"/>
            <a:round/>
            <a:headEnd type="oval" w="med" len="med"/>
            <a:tailEnd type="none" w="sm" len="sm"/>
          </a:ln>
        </p:spPr>
      </p:cxnSp>
      <p:cxnSp>
        <p:nvCxnSpPr>
          <p:cNvPr id="273" name="Google Shape;273;p12"/>
          <p:cNvCxnSpPr/>
          <p:nvPr/>
        </p:nvCxnSpPr>
        <p:spPr>
          <a:xfrm>
            <a:off x="7403100" y="2223555"/>
            <a:ext cx="0" cy="819749"/>
          </a:xfrm>
          <a:prstGeom prst="straightConnector1">
            <a:avLst/>
          </a:prstGeom>
          <a:noFill/>
          <a:ln w="12700" cap="rnd" cmpd="sng">
            <a:solidFill>
              <a:schemeClr val="dk1"/>
            </a:solidFill>
            <a:prstDash val="dot"/>
            <a:round/>
            <a:headEnd type="oval" w="med" len="med"/>
            <a:tailEnd type="none" w="sm" len="sm"/>
          </a:ln>
        </p:spPr>
      </p:cxnSp>
      <p:sp>
        <p:nvSpPr>
          <p:cNvPr id="274" name="Google Shape;274;p12"/>
          <p:cNvSpPr/>
          <p:nvPr/>
        </p:nvSpPr>
        <p:spPr>
          <a:xfrm>
            <a:off x="2649683" y="3053851"/>
            <a:ext cx="415177"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6:00</a:t>
            </a:r>
            <a:endParaRPr sz="1300" b="1">
              <a:solidFill>
                <a:srgbClr val="FF8F1C"/>
              </a:solidFill>
              <a:latin typeface="Roboto Black"/>
              <a:ea typeface="Roboto Black"/>
              <a:cs typeface="Roboto Black"/>
              <a:sym typeface="Roboto Black"/>
            </a:endParaRPr>
          </a:p>
        </p:txBody>
      </p:sp>
      <p:sp>
        <p:nvSpPr>
          <p:cNvPr id="275" name="Google Shape;275;p12"/>
          <p:cNvSpPr/>
          <p:nvPr/>
        </p:nvSpPr>
        <p:spPr>
          <a:xfrm>
            <a:off x="4610539"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10:00</a:t>
            </a:r>
            <a:endParaRPr sz="1300" b="1">
              <a:solidFill>
                <a:srgbClr val="FF8F1C"/>
              </a:solidFill>
              <a:latin typeface="Roboto Black"/>
              <a:ea typeface="Roboto Black"/>
              <a:cs typeface="Roboto Black"/>
              <a:sym typeface="Roboto Black"/>
            </a:endParaRPr>
          </a:p>
        </p:txBody>
      </p:sp>
      <p:sp>
        <p:nvSpPr>
          <p:cNvPr id="276" name="Google Shape;276;p12"/>
          <p:cNvSpPr/>
          <p:nvPr/>
        </p:nvSpPr>
        <p:spPr>
          <a:xfrm>
            <a:off x="5636266"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12:00</a:t>
            </a:r>
            <a:endParaRPr sz="1300" b="1">
              <a:solidFill>
                <a:srgbClr val="FF8F1C"/>
              </a:solidFill>
              <a:latin typeface="Roboto Black"/>
              <a:ea typeface="Roboto Black"/>
              <a:cs typeface="Roboto Black"/>
              <a:sym typeface="Roboto Black"/>
            </a:endParaRPr>
          </a:p>
        </p:txBody>
      </p:sp>
      <p:sp>
        <p:nvSpPr>
          <p:cNvPr id="277" name="Google Shape;277;p12"/>
          <p:cNvSpPr/>
          <p:nvPr/>
        </p:nvSpPr>
        <p:spPr>
          <a:xfrm>
            <a:off x="7141722"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15:00</a:t>
            </a:r>
            <a:endParaRPr sz="1300" b="1">
              <a:solidFill>
                <a:srgbClr val="FF8F1C"/>
              </a:solidFill>
              <a:latin typeface="Roboto Black"/>
              <a:ea typeface="Roboto Black"/>
              <a:cs typeface="Roboto Black"/>
              <a:sym typeface="Roboto Black"/>
            </a:endParaRPr>
          </a:p>
        </p:txBody>
      </p:sp>
      <p:sp>
        <p:nvSpPr>
          <p:cNvPr id="278" name="Google Shape;278;p12"/>
          <p:cNvSpPr/>
          <p:nvPr/>
        </p:nvSpPr>
        <p:spPr>
          <a:xfrm>
            <a:off x="8680637"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18:00</a:t>
            </a:r>
            <a:endParaRPr sz="1300" b="1">
              <a:solidFill>
                <a:srgbClr val="FF8F1C"/>
              </a:solidFill>
              <a:latin typeface="Roboto Black"/>
              <a:ea typeface="Roboto Black"/>
              <a:cs typeface="Roboto Black"/>
              <a:sym typeface="Roboto Black"/>
            </a:endParaRPr>
          </a:p>
        </p:txBody>
      </p:sp>
      <p:sp>
        <p:nvSpPr>
          <p:cNvPr id="279" name="Google Shape;279;p12"/>
          <p:cNvSpPr/>
          <p:nvPr/>
        </p:nvSpPr>
        <p:spPr>
          <a:xfrm>
            <a:off x="12279155" y="3053851"/>
            <a:ext cx="415177"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1:00</a:t>
            </a:r>
            <a:endParaRPr sz="1300" b="1">
              <a:solidFill>
                <a:srgbClr val="FF8F1C"/>
              </a:solidFill>
              <a:latin typeface="Roboto Black"/>
              <a:ea typeface="Roboto Black"/>
              <a:cs typeface="Roboto Black"/>
              <a:sym typeface="Roboto Black"/>
            </a:endParaRPr>
          </a:p>
        </p:txBody>
      </p:sp>
      <p:sp>
        <p:nvSpPr>
          <p:cNvPr id="280" name="Google Shape;280;p12"/>
          <p:cNvSpPr/>
          <p:nvPr/>
        </p:nvSpPr>
        <p:spPr>
          <a:xfrm>
            <a:off x="14321672" y="3053851"/>
            <a:ext cx="415177"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5:00</a:t>
            </a:r>
            <a:endParaRPr sz="1300" b="1">
              <a:solidFill>
                <a:srgbClr val="FF8F1C"/>
              </a:solidFill>
              <a:latin typeface="Roboto Black"/>
              <a:ea typeface="Roboto Black"/>
              <a:cs typeface="Roboto Black"/>
              <a:sym typeface="Roboto Black"/>
            </a:endParaRPr>
          </a:p>
        </p:txBody>
      </p:sp>
      <p:pic>
        <p:nvPicPr>
          <p:cNvPr id="281" name="Google Shape;281;p12"/>
          <p:cNvPicPr preferRelativeResize="0"/>
          <p:nvPr/>
        </p:nvPicPr>
        <p:blipFill rotWithShape="1">
          <a:blip r:embed="rId4">
            <a:alphaModFix/>
          </a:blip>
          <a:srcRect/>
          <a:stretch/>
        </p:blipFill>
        <p:spPr>
          <a:xfrm rot="-2612592">
            <a:off x="4789045" y="3840347"/>
            <a:ext cx="1056092" cy="528046"/>
          </a:xfrm>
          <a:prstGeom prst="rect">
            <a:avLst/>
          </a:prstGeom>
          <a:noFill/>
          <a:ln>
            <a:noFill/>
          </a:ln>
        </p:spPr>
      </p:pic>
      <p:sp>
        <p:nvSpPr>
          <p:cNvPr id="282" name="Google Shape;282;p12"/>
          <p:cNvSpPr txBox="1"/>
          <p:nvPr/>
        </p:nvSpPr>
        <p:spPr>
          <a:xfrm>
            <a:off x="510073" y="9268465"/>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lt1"/>
                </a:solidFill>
                <a:latin typeface="Roboto Black"/>
                <a:ea typeface="Roboto Black"/>
                <a:cs typeface="Roboto Black"/>
                <a:sym typeface="Roboto Black"/>
              </a:rPr>
              <a:t>12</a:t>
            </a:fld>
            <a:endParaRPr sz="2000" b="1" i="0" dirty="0">
              <a:solidFill>
                <a:schemeClr val="lt1"/>
              </a:solidFill>
              <a:latin typeface="Roboto Black"/>
              <a:ea typeface="Roboto Black"/>
              <a:cs typeface="Roboto Black"/>
              <a:sym typeface="Robot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86"/>
        <p:cNvGrpSpPr/>
        <p:nvPr/>
      </p:nvGrpSpPr>
      <p:grpSpPr>
        <a:xfrm>
          <a:off x="0" y="0"/>
          <a:ext cx="0" cy="0"/>
          <a:chOff x="0" y="0"/>
          <a:chExt cx="0" cy="0"/>
        </a:xfrm>
      </p:grpSpPr>
      <p:graphicFrame>
        <p:nvGraphicFramePr>
          <p:cNvPr id="287" name="Google Shape;287;p13"/>
          <p:cNvGraphicFramePr/>
          <p:nvPr/>
        </p:nvGraphicFramePr>
        <p:xfrm>
          <a:off x="11187583" y="2902903"/>
          <a:ext cx="3600000" cy="36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8" name="Google Shape;288;p13"/>
          <p:cNvGraphicFramePr/>
          <p:nvPr/>
        </p:nvGraphicFramePr>
        <p:xfrm>
          <a:off x="6778839" y="2902903"/>
          <a:ext cx="3600000" cy="360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9" name="Google Shape;289;p13"/>
          <p:cNvGraphicFramePr/>
          <p:nvPr/>
        </p:nvGraphicFramePr>
        <p:xfrm>
          <a:off x="2370094" y="2902903"/>
          <a:ext cx="3600000" cy="3600000"/>
        </p:xfrm>
        <a:graphic>
          <a:graphicData uri="http://schemas.openxmlformats.org/drawingml/2006/chart">
            <c:chart xmlns:c="http://schemas.openxmlformats.org/drawingml/2006/chart" xmlns:r="http://schemas.openxmlformats.org/officeDocument/2006/relationships" r:id="rId6"/>
          </a:graphicData>
        </a:graphic>
      </p:graphicFrame>
      <p:sp>
        <p:nvSpPr>
          <p:cNvPr id="290" name="Google Shape;290;p13"/>
          <p:cNvSpPr txBox="1"/>
          <p:nvPr/>
        </p:nvSpPr>
        <p:spPr>
          <a:xfrm>
            <a:off x="531845" y="510988"/>
            <a:ext cx="495263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圧倒的なブランディング効果</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91" name="Google Shape;291;p13"/>
          <p:cNvSpPr txBox="1"/>
          <p:nvPr/>
        </p:nvSpPr>
        <p:spPr>
          <a:xfrm>
            <a:off x="5846951" y="348993"/>
            <a:ext cx="6398226" cy="7444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TOKYO PRIME</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に接触したユーザに対し、</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3</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つの観点で効果検証。</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タクシーだからこそ実現できる広告コミュニケーションです。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92" name="Google Shape;292;p13"/>
          <p:cNvSpPr txBox="1"/>
          <p:nvPr/>
        </p:nvSpPr>
        <p:spPr>
          <a:xfrm>
            <a:off x="1977181" y="7428328"/>
            <a:ext cx="11438998" cy="950838"/>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TOKYO PRIME</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出稿広告主の一部平均値</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対象</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TOKYO PRIME</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全国メニュー（全</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45</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サンプル）</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期間</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2023</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年</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6</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月</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〜2024</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年</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5</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月</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手法</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インターネット調査。</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p:txBody>
      </p:sp>
      <p:sp>
        <p:nvSpPr>
          <p:cNvPr id="293" name="Google Shape;293;p13"/>
          <p:cNvSpPr txBox="1"/>
          <p:nvPr/>
        </p:nvSpPr>
        <p:spPr>
          <a:xfrm>
            <a:off x="4252613" y="2131181"/>
            <a:ext cx="123623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確かに見た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37.5</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94" name="Google Shape;294;p13"/>
          <p:cNvSpPr txBox="1"/>
          <p:nvPr/>
        </p:nvSpPr>
        <p:spPr>
          <a:xfrm>
            <a:off x="3575499" y="4113336"/>
            <a:ext cx="123623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広告到達率</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3"/>
          <p:cNvSpPr txBox="1"/>
          <p:nvPr/>
        </p:nvSpPr>
        <p:spPr>
          <a:xfrm>
            <a:off x="7976872" y="4078871"/>
            <a:ext cx="1236236" cy="3997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広告関心度</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3"/>
          <p:cNvSpPr txBox="1"/>
          <p:nvPr/>
        </p:nvSpPr>
        <p:spPr>
          <a:xfrm>
            <a:off x="12177232" y="4113336"/>
            <a:ext cx="1656864"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利用・購入意向</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喚起度</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3"/>
          <p:cNvSpPr txBox="1"/>
          <p:nvPr/>
        </p:nvSpPr>
        <p:spPr>
          <a:xfrm>
            <a:off x="3538516" y="6388820"/>
            <a:ext cx="144655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見た気がする</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98" name="Google Shape;298;p13"/>
          <p:cNvSpPr txBox="1"/>
          <p:nvPr/>
        </p:nvSpPr>
        <p:spPr>
          <a:xfrm>
            <a:off x="8667764" y="2131181"/>
            <a:ext cx="186717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興味・関心がある</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36</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.9</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99" name="Google Shape;299;p13"/>
          <p:cNvSpPr txBox="1"/>
          <p:nvPr/>
        </p:nvSpPr>
        <p:spPr>
          <a:xfrm>
            <a:off x="6593770" y="6388820"/>
            <a:ext cx="376000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どちらかといえば、興味・関心がある</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37</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0" name="Google Shape;300;p13"/>
          <p:cNvSpPr txBox="1"/>
          <p:nvPr/>
        </p:nvSpPr>
        <p:spPr>
          <a:xfrm>
            <a:off x="13099689" y="2131181"/>
            <a:ext cx="215956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購入したいと思った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35</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1" name="Google Shape;301;p13"/>
          <p:cNvSpPr txBox="1"/>
          <p:nvPr/>
        </p:nvSpPr>
        <p:spPr>
          <a:xfrm>
            <a:off x="11002722" y="6388820"/>
            <a:ext cx="405239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どちらかといえば、購入したいと思った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3</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2" name="Google Shape;302;p13"/>
          <p:cNvSpPr txBox="1"/>
          <p:nvPr/>
        </p:nvSpPr>
        <p:spPr>
          <a:xfrm>
            <a:off x="3379809" y="4715003"/>
            <a:ext cx="1708594"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6</a:t>
            </a: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2.1</a:t>
            </a:r>
            <a:r>
              <a:rPr kumimoji="0" lang="ja-JP" altLang="en-US" sz="4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3" name="Google Shape;303;p13"/>
          <p:cNvSpPr txBox="1"/>
          <p:nvPr/>
        </p:nvSpPr>
        <p:spPr>
          <a:xfrm>
            <a:off x="7822822" y="4715003"/>
            <a:ext cx="1611660"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74</a:t>
            </a: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6</a:t>
            </a:r>
            <a:r>
              <a:rPr kumimoji="0" lang="ja-JP" altLang="en-US" sz="4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4" name="Google Shape;304;p13"/>
          <p:cNvSpPr txBox="1"/>
          <p:nvPr/>
        </p:nvSpPr>
        <p:spPr>
          <a:xfrm>
            <a:off x="12227484" y="4715003"/>
            <a:ext cx="1611660"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7</a:t>
            </a: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.3</a:t>
            </a:r>
            <a:r>
              <a:rPr kumimoji="0" lang="ja-JP" altLang="en-US" sz="4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5" name="Google Shape;305;p13"/>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pic>
        <p:nvPicPr>
          <p:cNvPr id="321" name="Google Shape;321;p14" descr="森の中で運転している車&#10;&#10;自動的に生成された説明"/>
          <p:cNvPicPr preferRelativeResize="0"/>
          <p:nvPr/>
        </p:nvPicPr>
        <p:blipFill rotWithShape="1">
          <a:blip r:embed="rId3">
            <a:alphaModFix/>
          </a:blip>
          <a:srcRect t="15612"/>
          <a:stretch/>
        </p:blipFill>
        <p:spPr>
          <a:xfrm>
            <a:off x="0" y="0"/>
            <a:ext cx="18288000" cy="10288587"/>
          </a:xfrm>
          <a:prstGeom prst="rect">
            <a:avLst/>
          </a:prstGeom>
          <a:noFill/>
          <a:ln>
            <a:noFill/>
          </a:ln>
        </p:spPr>
      </p:pic>
      <p:pic>
        <p:nvPicPr>
          <p:cNvPr id="322" name="Google Shape;322;p14"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323" name="Google Shape;323;p14"/>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324" name="Google Shape;324;p14"/>
          <p:cNvGrpSpPr/>
          <p:nvPr/>
        </p:nvGrpSpPr>
        <p:grpSpPr>
          <a:xfrm>
            <a:off x="6720260" y="4274757"/>
            <a:ext cx="4847481" cy="1739075"/>
            <a:chOff x="7742013" y="4113105"/>
            <a:chExt cx="4847481" cy="1739075"/>
          </a:xfrm>
        </p:grpSpPr>
        <p:sp>
          <p:nvSpPr>
            <p:cNvPr id="325" name="Google Shape;325;p14"/>
            <p:cNvSpPr txBox="1"/>
            <p:nvPr/>
          </p:nvSpPr>
          <p:spPr>
            <a:xfrm>
              <a:off x="7742013" y="5144294"/>
              <a:ext cx="484748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000" b="1">
                  <a:solidFill>
                    <a:schemeClr val="lt1"/>
                  </a:solidFill>
                  <a:latin typeface="Noto Sans JP"/>
                  <a:ea typeface="Noto Sans JP"/>
                  <a:cs typeface="Noto Sans JP"/>
                  <a:sym typeface="Noto Sans JP"/>
                </a:rPr>
                <a:t>エントリーについて</a:t>
              </a:r>
              <a:endParaRPr/>
            </a:p>
          </p:txBody>
        </p:sp>
        <p:sp>
          <p:nvSpPr>
            <p:cNvPr id="326" name="Google Shape;326;p14"/>
            <p:cNvSpPr txBox="1"/>
            <p:nvPr/>
          </p:nvSpPr>
          <p:spPr>
            <a:xfrm>
              <a:off x="9507152"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ctr" rtl="0">
                <a:spcBef>
                  <a:spcPts val="0"/>
                </a:spcBef>
                <a:spcAft>
                  <a:spcPts val="0"/>
                </a:spcAft>
                <a:buNone/>
              </a:pPr>
              <a:r>
                <a:rPr lang="ja-JP" sz="3000">
                  <a:solidFill>
                    <a:schemeClr val="lt1"/>
                  </a:solidFill>
                  <a:latin typeface="Roboto"/>
                  <a:ea typeface="Roboto"/>
                  <a:cs typeface="Roboto"/>
                  <a:sym typeface="Roboto"/>
                </a:rPr>
                <a:t>Part 3</a:t>
              </a:r>
              <a:endParaRPr sz="3000">
                <a:solidFill>
                  <a:schemeClr val="lt1"/>
                </a:solidFill>
                <a:latin typeface="Roboto"/>
                <a:ea typeface="Roboto"/>
                <a:cs typeface="Roboto"/>
                <a:sym typeface="Roboto"/>
              </a:endParaRPr>
            </a:p>
          </p:txBody>
        </p:sp>
      </p:grpSp>
      <p:sp>
        <p:nvSpPr>
          <p:cNvPr id="327" name="Google Shape;327;p14"/>
          <p:cNvSpPr txBox="1"/>
          <p:nvPr/>
        </p:nvSpPr>
        <p:spPr>
          <a:xfrm>
            <a:off x="510073" y="9268465"/>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14</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5"/>
          <p:cNvSpPr txBox="1"/>
          <p:nvPr/>
        </p:nvSpPr>
        <p:spPr>
          <a:xfrm>
            <a:off x="495814"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AAAAAA"/>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000" b="1" i="0" u="none" strike="noStrike" kern="0" cap="none" spc="0" normalizeH="0" baseline="0" noProof="0" dirty="0">
              <a:ln>
                <a:noFill/>
              </a:ln>
              <a:solidFill>
                <a:srgbClr val="AAAAAA"/>
              </a:solidFill>
              <a:effectLst/>
              <a:uLnTx/>
              <a:uFillTx/>
              <a:latin typeface="Roboto Black"/>
              <a:ea typeface="Roboto Black"/>
              <a:cs typeface="Roboto Black"/>
              <a:sym typeface="Roboto Black"/>
            </a:endParaRPr>
          </a:p>
        </p:txBody>
      </p:sp>
      <p:sp>
        <p:nvSpPr>
          <p:cNvPr id="333" name="Google Shape;333;p15"/>
          <p:cNvSpPr txBox="1"/>
          <p:nvPr/>
        </p:nvSpPr>
        <p:spPr>
          <a:xfrm>
            <a:off x="531845" y="510988"/>
            <a:ext cx="2018501"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34" name="Google Shape;334;p15"/>
          <p:cNvSpPr txBox="1"/>
          <p:nvPr/>
        </p:nvSpPr>
        <p:spPr>
          <a:xfrm>
            <a:off x="2844657" y="601747"/>
            <a:ext cx="12378069"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2024</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年</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10</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月から</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2025</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年</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3</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月の広告枠に関して、通常販売開始前に各社様から希望の出稿枠を募るエントリーを実施いたします。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35" name="Google Shape;335;p15"/>
          <p:cNvSpPr/>
          <p:nvPr/>
        </p:nvSpPr>
        <p:spPr>
          <a:xfrm>
            <a:off x="10191243" y="2011363"/>
            <a:ext cx="5579633" cy="62614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6" name="Google Shape;336;p15"/>
          <p:cNvSpPr txBox="1"/>
          <p:nvPr/>
        </p:nvSpPr>
        <p:spPr>
          <a:xfrm>
            <a:off x="11658841" y="2139768"/>
            <a:ext cx="280846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エントリースケジュール</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37" name="Google Shape;337;p15"/>
          <p:cNvSpPr txBox="1"/>
          <p:nvPr/>
        </p:nvSpPr>
        <p:spPr>
          <a:xfrm>
            <a:off x="743191" y="2580574"/>
            <a:ext cx="5919249"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以下</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URL</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より必要事項をご入力の上、お申し込みください。</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38" name="Google Shape;338;p15"/>
          <p:cNvSpPr txBox="1"/>
          <p:nvPr/>
        </p:nvSpPr>
        <p:spPr>
          <a:xfrm>
            <a:off x="750826" y="8219991"/>
            <a:ext cx="2373727" cy="3998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8</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月</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5</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日（月）</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10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時以降</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39" name="Google Shape;339;p15"/>
          <p:cNvSpPr txBox="1"/>
          <p:nvPr/>
        </p:nvSpPr>
        <p:spPr>
          <a:xfrm>
            <a:off x="743191" y="8570338"/>
            <a:ext cx="5719514"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空き枠に対する仮押さえ・申込の受付を開始いたします。</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0" name="Google Shape;340;p15"/>
          <p:cNvSpPr txBox="1"/>
          <p:nvPr/>
        </p:nvSpPr>
        <p:spPr>
          <a:xfrm>
            <a:off x="757705" y="4180002"/>
            <a:ext cx="6341159" cy="319594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エントリーは</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回のみ行います。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第</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希望のみの受付となります。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エントリーは定価のみの受付となります。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成約内容は弊社にて選定させていただきます。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別途お申し込みを頂戴いたしますが、成約可否連絡をもって</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　  契約の成立とし、以降のキャンセルは規定に則った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　  キャンセル料を頂戴いたします（</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P.46</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参照）</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FULL</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HALF</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」いずれかの成約で問題ない場合は双方に</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　チェックの上エントリーください。</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p:txBody>
      </p:sp>
      <p:sp>
        <p:nvSpPr>
          <p:cNvPr id="341" name="Google Shape;341;p15"/>
          <p:cNvSpPr txBox="1"/>
          <p:nvPr/>
        </p:nvSpPr>
        <p:spPr>
          <a:xfrm>
            <a:off x="757705" y="2958319"/>
            <a:ext cx="370486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600" b="0" i="0" u="sng" strike="noStrike" kern="0" cap="none" spc="0" normalizeH="0" baseline="0" noProof="0">
                <a:ln>
                  <a:noFill/>
                </a:ln>
                <a:solidFill>
                  <a:srgbClr val="0090DF"/>
                </a:solidFill>
                <a:effectLst/>
                <a:uLnTx/>
                <a:uFillTx/>
                <a:latin typeface="Roboto"/>
                <a:ea typeface="Roboto"/>
                <a:cs typeface="Roboto"/>
                <a:sym typeface="Roboto"/>
              </a:rPr>
              <a:t>https://order.tokyo-prime.jp/normal</a:t>
            </a:r>
            <a:endParaRPr kumimoji="0" sz="1600" b="0" i="0" u="sng" strike="noStrike" kern="0" cap="none" spc="0" normalizeH="0" baseline="0" noProof="0">
              <a:ln>
                <a:noFill/>
              </a:ln>
              <a:solidFill>
                <a:srgbClr val="0090DF"/>
              </a:solidFill>
              <a:effectLst/>
              <a:uLnTx/>
              <a:uFillTx/>
              <a:latin typeface="Roboto"/>
              <a:ea typeface="Roboto"/>
              <a:cs typeface="Roboto"/>
              <a:sym typeface="Roboto"/>
            </a:endParaRPr>
          </a:p>
        </p:txBody>
      </p:sp>
      <p:sp>
        <p:nvSpPr>
          <p:cNvPr id="342" name="Google Shape;342;p15"/>
          <p:cNvSpPr txBox="1"/>
          <p:nvPr/>
        </p:nvSpPr>
        <p:spPr>
          <a:xfrm>
            <a:off x="10150425" y="3619730"/>
            <a:ext cx="2331407"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通常エントリー開始</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3" name="Google Shape;343;p15"/>
          <p:cNvSpPr txBox="1"/>
          <p:nvPr/>
        </p:nvSpPr>
        <p:spPr>
          <a:xfrm>
            <a:off x="12730834" y="3325032"/>
            <a:ext cx="269913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2024.7.29</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（月）</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44" name="Google Shape;344;p15"/>
          <p:cNvSpPr txBox="1"/>
          <p:nvPr/>
        </p:nvSpPr>
        <p:spPr>
          <a:xfrm>
            <a:off x="13451366" y="3762088"/>
            <a:ext cx="111761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10:00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txBox="1"/>
          <p:nvPr/>
        </p:nvSpPr>
        <p:spPr>
          <a:xfrm>
            <a:off x="12458146" y="2724523"/>
            <a:ext cx="310405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2024.10</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月</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-2025.3</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月放映分</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6" name="Google Shape;346;p15"/>
          <p:cNvSpPr txBox="1"/>
          <p:nvPr/>
        </p:nvSpPr>
        <p:spPr>
          <a:xfrm>
            <a:off x="10136105" y="4737740"/>
            <a:ext cx="2331407"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通常エントリー終了</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7" name="Google Shape;347;p15"/>
          <p:cNvSpPr txBox="1"/>
          <p:nvPr/>
        </p:nvSpPr>
        <p:spPr>
          <a:xfrm>
            <a:off x="12703999" y="4443042"/>
            <a:ext cx="269913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2024.7.31</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（水）</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48" name="Google Shape;348;p15"/>
          <p:cNvSpPr txBox="1"/>
          <p:nvPr/>
        </p:nvSpPr>
        <p:spPr>
          <a:xfrm>
            <a:off x="13451366" y="4872709"/>
            <a:ext cx="111761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17:00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txBox="1"/>
          <p:nvPr/>
        </p:nvSpPr>
        <p:spPr>
          <a:xfrm>
            <a:off x="10373327" y="5867601"/>
            <a:ext cx="1854354"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ご成約可否連絡</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50" name="Google Shape;350;p15"/>
          <p:cNvSpPr txBox="1"/>
          <p:nvPr/>
        </p:nvSpPr>
        <p:spPr>
          <a:xfrm>
            <a:off x="12826854" y="5558194"/>
            <a:ext cx="250709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2024.8.2</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（金）</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51" name="Google Shape;351;p15"/>
          <p:cNvSpPr txBox="1"/>
          <p:nvPr/>
        </p:nvSpPr>
        <p:spPr>
          <a:xfrm>
            <a:off x="13232733" y="5966871"/>
            <a:ext cx="169533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13:00</a:t>
            </a:r>
            <a:r>
              <a:rPr kumimoji="0" lang="ja-JP" altLang="en-US" sz="3200" b="1" i="0" u="none" strike="noStrike" kern="0" cap="none" spc="0" normalizeH="0" baseline="0" noProof="0">
                <a:ln>
                  <a:noFill/>
                </a:ln>
                <a:solidFill>
                  <a:srgbClr val="000000"/>
                </a:solidFill>
                <a:effectLst/>
                <a:uLnTx/>
                <a:uFillTx/>
                <a:latin typeface="Roboto Black"/>
                <a:ea typeface="Roboto Black"/>
                <a:cs typeface="Roboto Black"/>
                <a:sym typeface="Roboto Black"/>
              </a:rPr>
              <a:t> </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以降</a:t>
            </a:r>
            <a:endParaRPr kumimoji="0" sz="1800" b="1" i="0" u="none" strike="noStrike" kern="0" cap="none" spc="0" normalizeH="0" baseline="0" noProof="0">
              <a:ln>
                <a:noFill/>
              </a:ln>
              <a:solidFill>
                <a:srgbClr val="000000"/>
              </a:solidFill>
              <a:effectLst/>
              <a:uLnTx/>
              <a:uFillTx/>
              <a:latin typeface="Roboto Black"/>
              <a:ea typeface="Roboto Black"/>
              <a:cs typeface="Roboto Black"/>
              <a:sym typeface="Roboto Black"/>
            </a:endParaRPr>
          </a:p>
        </p:txBody>
      </p:sp>
      <p:sp>
        <p:nvSpPr>
          <p:cNvPr id="352" name="Google Shape;352;p15"/>
          <p:cNvSpPr txBox="1"/>
          <p:nvPr/>
        </p:nvSpPr>
        <p:spPr>
          <a:xfrm>
            <a:off x="12730833" y="6682926"/>
            <a:ext cx="269913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2024.8.30</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（木）</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53" name="Google Shape;353;p15"/>
          <p:cNvSpPr txBox="1"/>
          <p:nvPr/>
        </p:nvSpPr>
        <p:spPr>
          <a:xfrm>
            <a:off x="13451366" y="7102044"/>
            <a:ext cx="111761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17:00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10193643" y="2630919"/>
            <a:ext cx="5566547" cy="576000"/>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5" name="Google Shape;355;p15"/>
          <p:cNvSpPr/>
          <p:nvPr/>
        </p:nvSpPr>
        <p:spPr>
          <a:xfrm>
            <a:off x="10193644" y="2630918"/>
            <a:ext cx="2199874" cy="504804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6" name="Google Shape;356;p15"/>
          <p:cNvSpPr/>
          <p:nvPr/>
        </p:nvSpPr>
        <p:spPr>
          <a:xfrm>
            <a:off x="12400614" y="2630918"/>
            <a:ext cx="3359576" cy="504804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357" name="Google Shape;357;p15"/>
          <p:cNvCxnSpPr/>
          <p:nvPr/>
        </p:nvCxnSpPr>
        <p:spPr>
          <a:xfrm>
            <a:off x="10192976" y="4324929"/>
            <a:ext cx="5567214" cy="0"/>
          </a:xfrm>
          <a:prstGeom prst="straightConnector1">
            <a:avLst/>
          </a:prstGeom>
          <a:noFill/>
          <a:ln w="12700" cap="flat" cmpd="sng">
            <a:solidFill>
              <a:srgbClr val="AAAAAA"/>
            </a:solidFill>
            <a:prstDash val="solid"/>
            <a:miter lim="800000"/>
            <a:headEnd type="none" w="sm" len="sm"/>
            <a:tailEnd type="none" w="sm" len="sm"/>
          </a:ln>
        </p:spPr>
      </p:cxnSp>
      <p:cxnSp>
        <p:nvCxnSpPr>
          <p:cNvPr id="358" name="Google Shape;358;p15"/>
          <p:cNvCxnSpPr/>
          <p:nvPr/>
        </p:nvCxnSpPr>
        <p:spPr>
          <a:xfrm>
            <a:off x="10192976" y="5442940"/>
            <a:ext cx="5569200" cy="0"/>
          </a:xfrm>
          <a:prstGeom prst="straightConnector1">
            <a:avLst/>
          </a:prstGeom>
          <a:noFill/>
          <a:ln w="12700" cap="flat" cmpd="sng">
            <a:solidFill>
              <a:srgbClr val="AAAAAA"/>
            </a:solidFill>
            <a:prstDash val="solid"/>
            <a:miter lim="800000"/>
            <a:headEnd type="none" w="sm" len="sm"/>
            <a:tailEnd type="none" w="sm" len="sm"/>
          </a:ln>
        </p:spPr>
      </p:cxnSp>
      <p:cxnSp>
        <p:nvCxnSpPr>
          <p:cNvPr id="359" name="Google Shape;359;p15"/>
          <p:cNvCxnSpPr/>
          <p:nvPr/>
        </p:nvCxnSpPr>
        <p:spPr>
          <a:xfrm>
            <a:off x="10192976" y="6560951"/>
            <a:ext cx="5569200" cy="0"/>
          </a:xfrm>
          <a:prstGeom prst="straightConnector1">
            <a:avLst/>
          </a:prstGeom>
          <a:noFill/>
          <a:ln w="12700" cap="flat" cmpd="sng">
            <a:solidFill>
              <a:srgbClr val="AAAAAA"/>
            </a:solidFill>
            <a:prstDash val="solid"/>
            <a:miter lim="800000"/>
            <a:headEnd type="none" w="sm" len="sm"/>
            <a:tailEnd type="none" w="sm" len="sm"/>
          </a:ln>
        </p:spPr>
      </p:cxnSp>
      <p:cxnSp>
        <p:nvCxnSpPr>
          <p:cNvPr id="360" name="Google Shape;360;p15"/>
          <p:cNvCxnSpPr/>
          <p:nvPr/>
        </p:nvCxnSpPr>
        <p:spPr>
          <a:xfrm>
            <a:off x="10204330" y="2642040"/>
            <a:ext cx="2055541" cy="557561"/>
          </a:xfrm>
          <a:prstGeom prst="straightConnector1">
            <a:avLst/>
          </a:prstGeom>
          <a:noFill/>
          <a:ln w="12700" cap="rnd" cmpd="sng">
            <a:solidFill>
              <a:srgbClr val="AAAAAA"/>
            </a:solidFill>
            <a:prstDash val="dot"/>
            <a:round/>
            <a:headEnd type="none" w="sm" len="sm"/>
            <a:tailEnd type="none" w="sm" len="sm"/>
          </a:ln>
        </p:spPr>
      </p:cxnSp>
      <p:sp>
        <p:nvSpPr>
          <p:cNvPr id="361" name="Google Shape;361;p15"/>
          <p:cNvSpPr/>
          <p:nvPr/>
        </p:nvSpPr>
        <p:spPr>
          <a:xfrm rot="3600000">
            <a:off x="11243693" y="4197127"/>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2" name="Google Shape;362;p15"/>
          <p:cNvSpPr/>
          <p:nvPr/>
        </p:nvSpPr>
        <p:spPr>
          <a:xfrm rot="3600000">
            <a:off x="11243694" y="5318884"/>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3" name="Google Shape;363;p15"/>
          <p:cNvSpPr/>
          <p:nvPr/>
        </p:nvSpPr>
        <p:spPr>
          <a:xfrm rot="3600000">
            <a:off x="11243694" y="6440641"/>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4" name="Google Shape;364;p15"/>
          <p:cNvSpPr txBox="1"/>
          <p:nvPr/>
        </p:nvSpPr>
        <p:spPr>
          <a:xfrm>
            <a:off x="764007" y="2037032"/>
            <a:ext cx="2105907" cy="495108"/>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エントリー方法</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65" name="Google Shape;365;p15"/>
          <p:cNvSpPr txBox="1"/>
          <p:nvPr/>
        </p:nvSpPr>
        <p:spPr>
          <a:xfrm>
            <a:off x="743191" y="7626799"/>
            <a:ext cx="3537068" cy="495108"/>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エントリー終了後の販売方法</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66" name="Google Shape;366;p15"/>
          <p:cNvSpPr txBox="1"/>
          <p:nvPr/>
        </p:nvSpPr>
        <p:spPr>
          <a:xfrm>
            <a:off x="786198" y="3641137"/>
            <a:ext cx="1390326" cy="495108"/>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注意事項</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67" name="Google Shape;367;p15"/>
          <p:cNvSpPr txBox="1"/>
          <p:nvPr/>
        </p:nvSpPr>
        <p:spPr>
          <a:xfrm>
            <a:off x="10254063" y="6973761"/>
            <a:ext cx="209288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成約枠の申込期日</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71"/>
        <p:cNvGrpSpPr/>
        <p:nvPr/>
      </p:nvGrpSpPr>
      <p:grpSpPr>
        <a:xfrm>
          <a:off x="0" y="0"/>
          <a:ext cx="0" cy="0"/>
          <a:chOff x="0" y="0"/>
          <a:chExt cx="0" cy="0"/>
        </a:xfrm>
      </p:grpSpPr>
      <p:pic>
        <p:nvPicPr>
          <p:cNvPr id="372" name="Google Shape;372;p16" descr="屋外, 電車, バス, 車 が含まれている画像&#10;&#10;自動的に生成された説明"/>
          <p:cNvPicPr preferRelativeResize="0"/>
          <p:nvPr/>
        </p:nvPicPr>
        <p:blipFill rotWithShape="1">
          <a:blip r:embed="rId3">
            <a:alphaModFix/>
          </a:blip>
          <a:srcRect t="12373" r="6835" b="9007"/>
          <a:stretch/>
        </p:blipFill>
        <p:spPr>
          <a:xfrm>
            <a:off x="0" y="0"/>
            <a:ext cx="18288000" cy="10288587"/>
          </a:xfrm>
          <a:prstGeom prst="rect">
            <a:avLst/>
          </a:prstGeom>
          <a:noFill/>
          <a:ln>
            <a:noFill/>
          </a:ln>
        </p:spPr>
      </p:pic>
      <p:pic>
        <p:nvPicPr>
          <p:cNvPr id="373" name="Google Shape;373;p16"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374" name="Google Shape;374;p16"/>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375" name="Google Shape;375;p16"/>
          <p:cNvGrpSpPr/>
          <p:nvPr/>
        </p:nvGrpSpPr>
        <p:grpSpPr>
          <a:xfrm>
            <a:off x="7497396" y="4274757"/>
            <a:ext cx="3293209" cy="1739075"/>
            <a:chOff x="7742013" y="4113105"/>
            <a:chExt cx="3293209" cy="1739075"/>
          </a:xfrm>
        </p:grpSpPr>
        <p:sp>
          <p:nvSpPr>
            <p:cNvPr id="376" name="Google Shape;376;p16"/>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放映枠の構成</a:t>
              </a:r>
              <a:endParaRPr/>
            </a:p>
          </p:txBody>
        </p:sp>
        <p:sp>
          <p:nvSpPr>
            <p:cNvPr id="377" name="Google Shape;377;p16"/>
            <p:cNvSpPr txBox="1"/>
            <p:nvPr/>
          </p:nvSpPr>
          <p:spPr>
            <a:xfrm>
              <a:off x="873001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4</a:t>
              </a:r>
              <a:endParaRPr sz="3000">
                <a:solidFill>
                  <a:schemeClr val="lt1"/>
                </a:solidFill>
                <a:latin typeface="Roboto"/>
                <a:ea typeface="Roboto"/>
                <a:cs typeface="Roboto"/>
                <a:sym typeface="Roboto"/>
              </a:endParaRPr>
            </a:p>
          </p:txBody>
        </p:sp>
      </p:grpSp>
      <p:sp>
        <p:nvSpPr>
          <p:cNvPr id="378" name="Google Shape;378;p16"/>
          <p:cNvSpPr txBox="1"/>
          <p:nvPr/>
        </p:nvSpPr>
        <p:spPr>
          <a:xfrm>
            <a:off x="511816" y="9268465"/>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16</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82"/>
        <p:cNvGrpSpPr/>
        <p:nvPr/>
      </p:nvGrpSpPr>
      <p:grpSpPr>
        <a:xfrm>
          <a:off x="0" y="0"/>
          <a:ext cx="0" cy="0"/>
          <a:chOff x="0" y="0"/>
          <a:chExt cx="0" cy="0"/>
        </a:xfrm>
      </p:grpSpPr>
      <p:sp>
        <p:nvSpPr>
          <p:cNvPr id="383" name="Google Shape;383;p17"/>
          <p:cNvSpPr/>
          <p:nvPr/>
        </p:nvSpPr>
        <p:spPr>
          <a:xfrm>
            <a:off x="2045307" y="2355193"/>
            <a:ext cx="1031813"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4" name="Google Shape;384;p17"/>
          <p:cNvSpPr/>
          <p:nvPr/>
        </p:nvSpPr>
        <p:spPr>
          <a:xfrm>
            <a:off x="576470" y="2355193"/>
            <a:ext cx="1441515"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5" name="Google Shape;385;p17"/>
          <p:cNvSpPr/>
          <p:nvPr/>
        </p:nvSpPr>
        <p:spPr>
          <a:xfrm>
            <a:off x="16270014" y="2355193"/>
            <a:ext cx="1441517"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6" name="Google Shape;386;p17"/>
          <p:cNvSpPr/>
          <p:nvPr/>
        </p:nvSpPr>
        <p:spPr>
          <a:xfrm>
            <a:off x="4150895" y="2355193"/>
            <a:ext cx="8020800"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7" name="Google Shape;387;p17"/>
          <p:cNvSpPr/>
          <p:nvPr/>
        </p:nvSpPr>
        <p:spPr>
          <a:xfrm>
            <a:off x="12210979" y="2355193"/>
            <a:ext cx="4021200"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8" name="Google Shape;388;p17"/>
          <p:cNvSpPr/>
          <p:nvPr/>
        </p:nvSpPr>
        <p:spPr>
          <a:xfrm>
            <a:off x="2045307" y="3105940"/>
            <a:ext cx="1031813"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9" name="Google Shape;389;p17"/>
          <p:cNvSpPr/>
          <p:nvPr/>
        </p:nvSpPr>
        <p:spPr>
          <a:xfrm>
            <a:off x="576470" y="3105940"/>
            <a:ext cx="1441515"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0" name="Google Shape;390;p17"/>
          <p:cNvSpPr/>
          <p:nvPr/>
        </p:nvSpPr>
        <p:spPr>
          <a:xfrm>
            <a:off x="16270014" y="3105940"/>
            <a:ext cx="1441517"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1" name="Google Shape;391;p17"/>
          <p:cNvSpPr/>
          <p:nvPr/>
        </p:nvSpPr>
        <p:spPr>
          <a:xfrm>
            <a:off x="4150895" y="3105940"/>
            <a:ext cx="8020800"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2" name="Google Shape;392;p17"/>
          <p:cNvSpPr/>
          <p:nvPr/>
        </p:nvSpPr>
        <p:spPr>
          <a:xfrm>
            <a:off x="12210980" y="3105940"/>
            <a:ext cx="4021200"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3" name="Google Shape;393;p17"/>
          <p:cNvSpPr txBox="1"/>
          <p:nvPr/>
        </p:nvSpPr>
        <p:spPr>
          <a:xfrm>
            <a:off x="531845" y="510988"/>
            <a:ext cx="238526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放映枠の構成</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94" name="Google Shape;394;p17"/>
          <p:cNvSpPr txBox="1"/>
          <p:nvPr/>
        </p:nvSpPr>
        <p:spPr>
          <a:xfrm>
            <a:off x="3103751" y="615000"/>
            <a:ext cx="8942833"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平均</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18</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分間のタクシー乗車時間のなかで、一連の流れに沿って広告枠が構成されています。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95" name="Google Shape;395;p17"/>
          <p:cNvSpPr/>
          <p:nvPr/>
        </p:nvSpPr>
        <p:spPr>
          <a:xfrm>
            <a:off x="752474" y="8251838"/>
            <a:ext cx="9746707" cy="858505"/>
          </a:xfrm>
          <a:prstGeom prst="rect">
            <a:avLst/>
          </a:prstGeom>
          <a:noFill/>
          <a:ln>
            <a:noFill/>
          </a:ln>
        </p:spPr>
        <p:txBody>
          <a:bodyPr spcFirstLastPara="1" wrap="square" lIns="0" tIns="0" rIns="0" bIns="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タクシー乗車後、料金メーターと連動して広告が表示され始めます。</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乗車後冒頭には、シートベルト着用を促す文言と</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TOKYO PRIME</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のブランドロゴが表示されます。</a:t>
            </a:r>
            <a:endParaRPr kumimoji="0" sz="9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オーディエンスはいつでも「画面</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OFF</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」ボタンをタップすることで画面を消すことが可能です。再び画面をタップしない限り次の乗車まで広告が表示されなくなります。</a:t>
            </a:r>
            <a:endParaRPr kumimoji="0" sz="9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表示する広告がなく、空き枠となった場合には、タクシー会社の自社広告（静止画 </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動画）が掲載されます。</a:t>
            </a:r>
            <a:endParaRPr kumimoji="0" sz="9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p:txBody>
      </p:sp>
      <p:sp>
        <p:nvSpPr>
          <p:cNvPr id="396" name="Google Shape;396;p17"/>
          <p:cNvSpPr/>
          <p:nvPr/>
        </p:nvSpPr>
        <p:spPr>
          <a:xfrm>
            <a:off x="2319594"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7" name="Google Shape;397;p17"/>
          <p:cNvSpPr/>
          <p:nvPr/>
        </p:nvSpPr>
        <p:spPr>
          <a:xfrm>
            <a:off x="4246277"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8" name="Google Shape;398;p17"/>
          <p:cNvSpPr/>
          <p:nvPr/>
        </p:nvSpPr>
        <p:spPr>
          <a:xfrm>
            <a:off x="4810398"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9" name="Google Shape;399;p17"/>
          <p:cNvSpPr/>
          <p:nvPr/>
        </p:nvSpPr>
        <p:spPr>
          <a:xfrm>
            <a:off x="5374519"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17"/>
          <p:cNvSpPr/>
          <p:nvPr/>
        </p:nvSpPr>
        <p:spPr>
          <a:xfrm>
            <a:off x="5938640"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1" name="Google Shape;401;p17"/>
          <p:cNvSpPr/>
          <p:nvPr/>
        </p:nvSpPr>
        <p:spPr>
          <a:xfrm>
            <a:off x="6502761"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2" name="Google Shape;402;p17"/>
          <p:cNvSpPr/>
          <p:nvPr/>
        </p:nvSpPr>
        <p:spPr>
          <a:xfrm>
            <a:off x="7066882"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3" name="Google Shape;403;p17"/>
          <p:cNvSpPr/>
          <p:nvPr/>
        </p:nvSpPr>
        <p:spPr>
          <a:xfrm>
            <a:off x="7631003"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4" name="Google Shape;404;p17"/>
          <p:cNvSpPr/>
          <p:nvPr/>
        </p:nvSpPr>
        <p:spPr>
          <a:xfrm>
            <a:off x="8195124"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5" name="Google Shape;405;p17"/>
          <p:cNvSpPr/>
          <p:nvPr/>
        </p:nvSpPr>
        <p:spPr>
          <a:xfrm>
            <a:off x="8759245"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6" name="Google Shape;406;p17"/>
          <p:cNvSpPr/>
          <p:nvPr/>
        </p:nvSpPr>
        <p:spPr>
          <a:xfrm>
            <a:off x="9323366"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7" name="Google Shape;407;p17"/>
          <p:cNvSpPr/>
          <p:nvPr/>
        </p:nvSpPr>
        <p:spPr>
          <a:xfrm>
            <a:off x="9887487"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8" name="Google Shape;408;p17"/>
          <p:cNvSpPr/>
          <p:nvPr/>
        </p:nvSpPr>
        <p:spPr>
          <a:xfrm>
            <a:off x="10451608"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9" name="Google Shape;409;p17"/>
          <p:cNvSpPr/>
          <p:nvPr/>
        </p:nvSpPr>
        <p:spPr>
          <a:xfrm>
            <a:off x="11015729"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0" name="Google Shape;410;p17"/>
          <p:cNvSpPr/>
          <p:nvPr/>
        </p:nvSpPr>
        <p:spPr>
          <a:xfrm>
            <a:off x="11579850"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1" name="Google Shape;411;p17"/>
          <p:cNvSpPr/>
          <p:nvPr/>
        </p:nvSpPr>
        <p:spPr>
          <a:xfrm>
            <a:off x="12318792"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2" name="Google Shape;412;p17"/>
          <p:cNvSpPr/>
          <p:nvPr/>
        </p:nvSpPr>
        <p:spPr>
          <a:xfrm>
            <a:off x="12882913"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3" name="Google Shape;413;p17"/>
          <p:cNvSpPr/>
          <p:nvPr/>
        </p:nvSpPr>
        <p:spPr>
          <a:xfrm>
            <a:off x="13425179"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4" name="Google Shape;414;p17"/>
          <p:cNvSpPr/>
          <p:nvPr/>
        </p:nvSpPr>
        <p:spPr>
          <a:xfrm>
            <a:off x="13995256"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5" name="Google Shape;415;p17"/>
          <p:cNvSpPr/>
          <p:nvPr/>
        </p:nvSpPr>
        <p:spPr>
          <a:xfrm>
            <a:off x="14565333"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6" name="Google Shape;416;p17"/>
          <p:cNvSpPr/>
          <p:nvPr/>
        </p:nvSpPr>
        <p:spPr>
          <a:xfrm>
            <a:off x="15135410"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7" name="Google Shape;417;p17"/>
          <p:cNvSpPr txBox="1"/>
          <p:nvPr/>
        </p:nvSpPr>
        <p:spPr>
          <a:xfrm rot="5400000">
            <a:off x="2224343"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418" name="Google Shape;418;p17"/>
          <p:cNvSpPr txBox="1"/>
          <p:nvPr/>
        </p:nvSpPr>
        <p:spPr>
          <a:xfrm rot="5400000">
            <a:off x="9625524"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19" name="Google Shape;419;p17"/>
          <p:cNvSpPr txBox="1"/>
          <p:nvPr/>
        </p:nvSpPr>
        <p:spPr>
          <a:xfrm rot="5400000">
            <a:off x="3984314"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0" name="Google Shape;420;p17"/>
          <p:cNvSpPr txBox="1"/>
          <p:nvPr/>
        </p:nvSpPr>
        <p:spPr>
          <a:xfrm rot="5400000">
            <a:off x="4712394"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1" name="Google Shape;421;p17"/>
          <p:cNvSpPr txBox="1"/>
          <p:nvPr/>
        </p:nvSpPr>
        <p:spPr>
          <a:xfrm rot="5400000">
            <a:off x="5107050"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2" name="Google Shape;422;p17"/>
          <p:cNvSpPr txBox="1"/>
          <p:nvPr/>
        </p:nvSpPr>
        <p:spPr>
          <a:xfrm rot="5400000">
            <a:off x="5835130"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3" name="Google Shape;423;p17"/>
          <p:cNvSpPr txBox="1"/>
          <p:nvPr/>
        </p:nvSpPr>
        <p:spPr>
          <a:xfrm rot="5400000">
            <a:off x="6229786"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4" name="Google Shape;424;p17"/>
          <p:cNvSpPr txBox="1"/>
          <p:nvPr/>
        </p:nvSpPr>
        <p:spPr>
          <a:xfrm rot="5400000">
            <a:off x="6957866"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5" name="Google Shape;425;p17"/>
          <p:cNvSpPr txBox="1"/>
          <p:nvPr/>
        </p:nvSpPr>
        <p:spPr>
          <a:xfrm rot="5400000">
            <a:off x="7352522"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6" name="Google Shape;426;p17"/>
          <p:cNvSpPr txBox="1"/>
          <p:nvPr/>
        </p:nvSpPr>
        <p:spPr>
          <a:xfrm rot="5400000">
            <a:off x="8080602"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7" name="Google Shape;427;p17"/>
          <p:cNvSpPr txBox="1"/>
          <p:nvPr/>
        </p:nvSpPr>
        <p:spPr>
          <a:xfrm rot="5400000">
            <a:off x="8475258"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8" name="Google Shape;428;p17"/>
          <p:cNvSpPr txBox="1"/>
          <p:nvPr/>
        </p:nvSpPr>
        <p:spPr>
          <a:xfrm rot="5400000">
            <a:off x="9203338"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9" name="Google Shape;429;p17"/>
          <p:cNvSpPr txBox="1"/>
          <p:nvPr/>
        </p:nvSpPr>
        <p:spPr>
          <a:xfrm rot="5400000">
            <a:off x="10367367"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0" name="Google Shape;430;p17"/>
          <p:cNvSpPr txBox="1"/>
          <p:nvPr/>
        </p:nvSpPr>
        <p:spPr>
          <a:xfrm rot="5400000">
            <a:off x="10762023"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1" name="Google Shape;431;p17"/>
          <p:cNvSpPr txBox="1"/>
          <p:nvPr/>
        </p:nvSpPr>
        <p:spPr>
          <a:xfrm rot="5400000">
            <a:off x="11490103"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2" name="Google Shape;432;p17"/>
          <p:cNvSpPr txBox="1"/>
          <p:nvPr/>
        </p:nvSpPr>
        <p:spPr>
          <a:xfrm rot="5400000">
            <a:off x="12059580"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3" name="Google Shape;433;p17"/>
          <p:cNvSpPr txBox="1"/>
          <p:nvPr/>
        </p:nvSpPr>
        <p:spPr>
          <a:xfrm rot="5400000">
            <a:off x="12787662"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4" name="Google Shape;434;p17"/>
          <p:cNvSpPr txBox="1"/>
          <p:nvPr/>
        </p:nvSpPr>
        <p:spPr>
          <a:xfrm rot="5400000">
            <a:off x="13163216"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5" name="Google Shape;435;p17"/>
          <p:cNvSpPr txBox="1"/>
          <p:nvPr/>
        </p:nvSpPr>
        <p:spPr>
          <a:xfrm rot="5400000">
            <a:off x="13900005"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6" name="Google Shape;436;p17"/>
          <p:cNvSpPr txBox="1"/>
          <p:nvPr/>
        </p:nvSpPr>
        <p:spPr>
          <a:xfrm rot="5400000">
            <a:off x="14303370"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7" name="Google Shape;437;p17"/>
          <p:cNvSpPr txBox="1"/>
          <p:nvPr/>
        </p:nvSpPr>
        <p:spPr>
          <a:xfrm rot="5400000">
            <a:off x="15040159"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8" name="Google Shape;438;p17"/>
          <p:cNvSpPr txBox="1"/>
          <p:nvPr/>
        </p:nvSpPr>
        <p:spPr>
          <a:xfrm rot="5400000">
            <a:off x="2191482" y="5434901"/>
            <a:ext cx="75049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dirty="0">
                <a:ln>
                  <a:noFill/>
                </a:ln>
                <a:solidFill>
                  <a:srgbClr val="FFFFFF"/>
                </a:solidFill>
                <a:effectLst/>
                <a:uLnTx/>
                <a:uFillTx/>
                <a:latin typeface="Roboto"/>
                <a:ea typeface="Roboto"/>
                <a:cs typeface="Roboto"/>
                <a:sym typeface="Roboto"/>
              </a:rPr>
              <a:t>1st Ads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9" name="Google Shape;439;p17"/>
          <p:cNvSpPr txBox="1"/>
          <p:nvPr/>
        </p:nvSpPr>
        <p:spPr>
          <a:xfrm rot="5400000">
            <a:off x="4659844"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7"/>
          <p:cNvSpPr txBox="1"/>
          <p:nvPr/>
        </p:nvSpPr>
        <p:spPr>
          <a:xfrm rot="5400000">
            <a:off x="3905766"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7"/>
          <p:cNvSpPr txBox="1"/>
          <p:nvPr/>
        </p:nvSpPr>
        <p:spPr>
          <a:xfrm rot="5400000">
            <a:off x="5788086"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7"/>
          <p:cNvSpPr txBox="1"/>
          <p:nvPr/>
        </p:nvSpPr>
        <p:spPr>
          <a:xfrm rot="5400000">
            <a:off x="5034009"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7"/>
          <p:cNvSpPr txBox="1"/>
          <p:nvPr/>
        </p:nvSpPr>
        <p:spPr>
          <a:xfrm rot="5400000">
            <a:off x="6916328"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7"/>
          <p:cNvSpPr txBox="1"/>
          <p:nvPr/>
        </p:nvSpPr>
        <p:spPr>
          <a:xfrm rot="5400000">
            <a:off x="6162251"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7"/>
          <p:cNvSpPr txBox="1"/>
          <p:nvPr/>
        </p:nvSpPr>
        <p:spPr>
          <a:xfrm rot="5400000">
            <a:off x="8044570"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7"/>
          <p:cNvSpPr txBox="1"/>
          <p:nvPr/>
        </p:nvSpPr>
        <p:spPr>
          <a:xfrm rot="5400000">
            <a:off x="7290493"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7"/>
          <p:cNvSpPr txBox="1"/>
          <p:nvPr/>
        </p:nvSpPr>
        <p:spPr>
          <a:xfrm rot="5400000">
            <a:off x="9172812"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7"/>
          <p:cNvSpPr txBox="1"/>
          <p:nvPr/>
        </p:nvSpPr>
        <p:spPr>
          <a:xfrm rot="5400000">
            <a:off x="8418735"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7"/>
          <p:cNvSpPr txBox="1"/>
          <p:nvPr/>
        </p:nvSpPr>
        <p:spPr>
          <a:xfrm rot="5400000">
            <a:off x="10301054"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7"/>
          <p:cNvSpPr txBox="1"/>
          <p:nvPr/>
        </p:nvSpPr>
        <p:spPr>
          <a:xfrm rot="5400000">
            <a:off x="9546977"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7"/>
          <p:cNvSpPr txBox="1"/>
          <p:nvPr/>
        </p:nvSpPr>
        <p:spPr>
          <a:xfrm rot="5400000">
            <a:off x="11429296"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7"/>
          <p:cNvSpPr txBox="1"/>
          <p:nvPr/>
        </p:nvSpPr>
        <p:spPr>
          <a:xfrm rot="5400000">
            <a:off x="10675219"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7"/>
          <p:cNvSpPr txBox="1"/>
          <p:nvPr/>
        </p:nvSpPr>
        <p:spPr>
          <a:xfrm rot="5400000">
            <a:off x="12749194" y="5430092"/>
            <a:ext cx="760114"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3rd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7"/>
          <p:cNvSpPr txBox="1"/>
          <p:nvPr/>
        </p:nvSpPr>
        <p:spPr>
          <a:xfrm rot="5400000">
            <a:off x="11995914" y="5240136"/>
            <a:ext cx="114002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3rd Contents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5" name="Google Shape;455;p17"/>
          <p:cNvSpPr txBox="1"/>
          <p:nvPr/>
        </p:nvSpPr>
        <p:spPr>
          <a:xfrm rot="5400000">
            <a:off x="13875842" y="5430092"/>
            <a:ext cx="760114"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3rd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7"/>
          <p:cNvSpPr txBox="1"/>
          <p:nvPr/>
        </p:nvSpPr>
        <p:spPr>
          <a:xfrm rot="5400000">
            <a:off x="13122562" y="5240136"/>
            <a:ext cx="114002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3rd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7"/>
          <p:cNvSpPr txBox="1"/>
          <p:nvPr/>
        </p:nvSpPr>
        <p:spPr>
          <a:xfrm rot="5400000">
            <a:off x="15002488" y="5430092"/>
            <a:ext cx="760114"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3rd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7"/>
          <p:cNvSpPr txBox="1"/>
          <p:nvPr/>
        </p:nvSpPr>
        <p:spPr>
          <a:xfrm rot="5400000">
            <a:off x="14249210" y="5240136"/>
            <a:ext cx="114002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3rd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7"/>
          <p:cNvSpPr txBox="1"/>
          <p:nvPr/>
        </p:nvSpPr>
        <p:spPr>
          <a:xfrm>
            <a:off x="974914" y="2487013"/>
            <a:ext cx="610424"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乗車</a:t>
            </a:r>
            <a:endParaRPr kumimoji="0" sz="1600" b="0"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460" name="Google Shape;460;p17"/>
          <p:cNvSpPr txBox="1"/>
          <p:nvPr/>
        </p:nvSpPr>
        <p:spPr>
          <a:xfrm>
            <a:off x="2189303" y="2432871"/>
            <a:ext cx="767518" cy="3247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1st Ads</a:t>
            </a:r>
            <a:endParaRPr kumimoji="0" sz="1200" b="1" i="0" u="none" strike="noStrike" kern="0" cap="none" spc="0" normalizeH="0" baseline="0" noProof="0">
              <a:ln>
                <a:noFill/>
              </a:ln>
              <a:solidFill>
                <a:srgbClr val="FFFFFF"/>
              </a:solidFill>
              <a:effectLst/>
              <a:uLnTx/>
              <a:uFillTx/>
              <a:latin typeface="Roboto Black"/>
              <a:ea typeface="Roboto Black"/>
              <a:cs typeface="Roboto Black"/>
              <a:sym typeface="Roboto Black"/>
            </a:endParaRPr>
          </a:p>
        </p:txBody>
      </p:sp>
      <p:sp>
        <p:nvSpPr>
          <p:cNvPr id="461" name="Google Shape;461;p17"/>
          <p:cNvSpPr txBox="1"/>
          <p:nvPr/>
        </p:nvSpPr>
        <p:spPr>
          <a:xfrm>
            <a:off x="7123446" y="2434019"/>
            <a:ext cx="2075568" cy="32130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2nd Ads / 2nd Contents</a:t>
            </a:r>
            <a:endParaRPr kumimoji="0" sz="12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
        <p:nvSpPr>
          <p:cNvPr id="462" name="Google Shape;462;p17"/>
          <p:cNvSpPr txBox="1"/>
          <p:nvPr/>
        </p:nvSpPr>
        <p:spPr>
          <a:xfrm>
            <a:off x="12939243" y="2344480"/>
            <a:ext cx="212141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3rd Ads / 3rd Contents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Area Ads / Targeting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7"/>
          <p:cNvSpPr txBox="1"/>
          <p:nvPr/>
        </p:nvSpPr>
        <p:spPr>
          <a:xfrm>
            <a:off x="16685560" y="2487013"/>
            <a:ext cx="610424"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降車</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64" name="Google Shape;464;p17"/>
          <p:cNvSpPr/>
          <p:nvPr/>
        </p:nvSpPr>
        <p:spPr>
          <a:xfrm>
            <a:off x="3095328" y="2355193"/>
            <a:ext cx="1031813"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5" name="Google Shape;465;p17"/>
          <p:cNvSpPr/>
          <p:nvPr/>
        </p:nvSpPr>
        <p:spPr>
          <a:xfrm>
            <a:off x="3095328" y="3105940"/>
            <a:ext cx="1031813"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6" name="Google Shape;466;p17"/>
          <p:cNvSpPr/>
          <p:nvPr/>
        </p:nvSpPr>
        <p:spPr>
          <a:xfrm>
            <a:off x="3369615" y="3237971"/>
            <a:ext cx="494270" cy="2833045"/>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7" name="Google Shape;467;p17"/>
          <p:cNvSpPr txBox="1"/>
          <p:nvPr/>
        </p:nvSpPr>
        <p:spPr>
          <a:xfrm rot="5400000">
            <a:off x="3107652" y="3708515"/>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68" name="Google Shape;468;p17"/>
          <p:cNvSpPr txBox="1"/>
          <p:nvPr/>
        </p:nvSpPr>
        <p:spPr>
          <a:xfrm rot="5400000">
            <a:off x="2777433" y="5121937"/>
            <a:ext cx="1678635"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Roboto"/>
                <a:ea typeface="Roboto"/>
                <a:cs typeface="Roboto"/>
                <a:sym typeface="Roboto"/>
              </a:rPr>
              <a:t>「</a:t>
            </a:r>
            <a:r>
              <a:rPr kumimoji="0" lang="ja-JP" altLang="en-US" sz="1300" u="none" strike="noStrike" kern="0" cap="none" spc="0" normalizeH="0" baseline="0" noProof="0">
                <a:ln>
                  <a:noFill/>
                </a:ln>
                <a:solidFill>
                  <a:srgbClr val="6E6E6E"/>
                </a:solidFill>
                <a:effectLst/>
                <a:uLnTx/>
                <a:uFillTx/>
                <a:latin typeface="Roboto" panose="02000000000000000000" pitchFamily="2" charset="0"/>
                <a:ea typeface="Roboto"/>
                <a:cs typeface="Roboto"/>
                <a:sym typeface="Roboto"/>
              </a:rPr>
              <a:t>ひみつの</a:t>
            </a:r>
            <a:r>
              <a:rPr kumimoji="0" lang="en-US" altLang="ja-JP" sz="1300" b="0" i="0" u="none" strike="noStrike" kern="0" cap="none" spc="0" normalizeH="0" baseline="0" noProof="0" dirty="0">
                <a:ln>
                  <a:noFill/>
                </a:ln>
                <a:solidFill>
                  <a:srgbClr val="6E6E6E"/>
                </a:solidFill>
                <a:effectLst/>
                <a:uLnTx/>
                <a:uFillTx/>
                <a:latin typeface="Roboto"/>
                <a:ea typeface="Roboto"/>
                <a:cs typeface="Roboto"/>
                <a:sym typeface="Roboto"/>
              </a:rPr>
              <a:t>PRIME</a:t>
            </a:r>
            <a:r>
              <a:rPr kumimoji="0" lang="ja-JP" altLang="en-US" sz="1300" b="0" i="0" u="none" strike="noStrike" kern="0" cap="none" spc="0" normalizeH="0" baseline="0" noProof="0">
                <a:ln>
                  <a:noFill/>
                </a:ln>
                <a:solidFill>
                  <a:srgbClr val="6E6E6E"/>
                </a:solidFill>
                <a:effectLst/>
                <a:uLnTx/>
                <a:uFillTx/>
                <a:latin typeface="Roboto"/>
                <a:ea typeface="Roboto"/>
                <a:cs typeface="Roboto"/>
                <a:sym typeface="Roboto"/>
              </a:rPr>
              <a:t>」</a:t>
            </a:r>
            <a:endParaRPr kumimoji="0" sz="1300" b="0" i="0" u="none" strike="noStrike" kern="0" cap="none" spc="0" normalizeH="0" baseline="0" noProof="0" dirty="0">
              <a:ln>
                <a:noFill/>
              </a:ln>
              <a:solidFill>
                <a:srgbClr val="6E6E6E"/>
              </a:solidFill>
              <a:effectLst/>
              <a:uLnTx/>
              <a:uFillTx/>
              <a:latin typeface="Roboto"/>
              <a:ea typeface="Roboto"/>
              <a:cs typeface="Roboto"/>
              <a:sym typeface="Roboto"/>
            </a:endParaRPr>
          </a:p>
        </p:txBody>
      </p:sp>
      <p:sp>
        <p:nvSpPr>
          <p:cNvPr id="469" name="Google Shape;469;p17"/>
          <p:cNvSpPr txBox="1"/>
          <p:nvPr/>
        </p:nvSpPr>
        <p:spPr>
          <a:xfrm>
            <a:off x="2928331" y="2494289"/>
            <a:ext cx="1362843" cy="246181"/>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Roboto Black"/>
                <a:sym typeface="Roboto Black"/>
              </a:rPr>
              <a:t>「ひみつの</a:t>
            </a:r>
            <a:r>
              <a:rPr kumimoji="0" lang="en-US" altLang="ja-JP" sz="1000" b="1" i="0" u="none" strike="noStrike" kern="0" cap="none" spc="0" normalizeH="0" baseline="0" noProof="0" dirty="0">
                <a:ln>
                  <a:noFill/>
                </a:ln>
                <a:solidFill>
                  <a:srgbClr val="FFFFFF"/>
                </a:solidFill>
                <a:effectLst/>
                <a:uLnTx/>
                <a:uFillTx/>
                <a:latin typeface="Roboto Black"/>
                <a:ea typeface="Roboto Black"/>
                <a:cs typeface="Roboto Black"/>
                <a:sym typeface="Roboto Black"/>
              </a:rPr>
              <a:t>PRIME</a:t>
            </a:r>
            <a:r>
              <a:rPr kumimoji="0" lang="ja-JP" altLang="en-US" sz="1000" b="1" i="0" u="none" strike="noStrike" kern="0" cap="none" spc="0" normalizeH="0" baseline="0" noProof="0">
                <a:ln>
                  <a:noFill/>
                </a:ln>
                <a:solidFill>
                  <a:srgbClr val="FFFFFF"/>
                </a:solidFill>
                <a:effectLst/>
                <a:uLnTx/>
                <a:uFillTx/>
                <a:latin typeface="Roboto Black"/>
                <a:ea typeface="Roboto Black"/>
                <a:cs typeface="Roboto Black"/>
                <a:sym typeface="Roboto Black"/>
              </a:rPr>
              <a:t>」</a:t>
            </a:r>
            <a:endParaRPr kumimoji="0" sz="1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
        <p:nvSpPr>
          <p:cNvPr id="470" name="Google Shape;470;p17"/>
          <p:cNvSpPr txBox="1"/>
          <p:nvPr/>
        </p:nvSpPr>
        <p:spPr>
          <a:xfrm>
            <a:off x="15668556" y="4470965"/>
            <a:ext cx="53091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71" name="Google Shape;471;p17"/>
          <p:cNvSpPr/>
          <p:nvPr/>
        </p:nvSpPr>
        <p:spPr>
          <a:xfrm>
            <a:off x="2271711" y="2813380"/>
            <a:ext cx="579005"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2" name="Google Shape;472;p17"/>
          <p:cNvSpPr/>
          <p:nvPr/>
        </p:nvSpPr>
        <p:spPr>
          <a:xfrm>
            <a:off x="3321732" y="2813380"/>
            <a:ext cx="579005"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3" name="Google Shape;473;p17"/>
          <p:cNvSpPr/>
          <p:nvPr/>
        </p:nvSpPr>
        <p:spPr>
          <a:xfrm>
            <a:off x="7771316" y="2813380"/>
            <a:ext cx="779829"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6〜7</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74" name="Google Shape;474;p17"/>
          <p:cNvSpPr/>
          <p:nvPr/>
        </p:nvSpPr>
        <p:spPr>
          <a:xfrm>
            <a:off x="13610036" y="2791162"/>
            <a:ext cx="779829"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8〜9</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75" name="Google Shape;475;p17"/>
          <p:cNvSpPr/>
          <p:nvPr/>
        </p:nvSpPr>
        <p:spPr>
          <a:xfrm>
            <a:off x="1772838" y="6403063"/>
            <a:ext cx="1573216" cy="553018"/>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720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１乗車につき</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１回のみ表示されます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76" name="Google Shape;476;p17"/>
          <p:cNvSpPr/>
          <p:nvPr/>
        </p:nvSpPr>
        <p:spPr>
          <a:xfrm>
            <a:off x="750606" y="4486354"/>
            <a:ext cx="1111073" cy="3077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料金メーター連動</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画面</a:t>
            </a:r>
            <a:r>
              <a:rPr kumimoji="0" lang="en-US" altLang="ja-JP"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ON</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477" name="Google Shape;477;p17"/>
          <p:cNvSpPr/>
          <p:nvPr/>
        </p:nvSpPr>
        <p:spPr>
          <a:xfrm>
            <a:off x="2344276" y="7220099"/>
            <a:ext cx="2529439" cy="553018"/>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720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TOKYO PRIME </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限定番組</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「ひみつの</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PRIME</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」が表示されます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8" name="Google Shape;478;p17"/>
          <p:cNvSpPr/>
          <p:nvPr/>
        </p:nvSpPr>
        <p:spPr>
          <a:xfrm>
            <a:off x="6282850" y="6526395"/>
            <a:ext cx="4914707" cy="1235701"/>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1080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・コンテンツの後に広告が流れます（枠内でのランダム表示となります）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2nd Ads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2nd Contents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両方のメニューを購入いただくことで</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コンテンツと広告をセットで配信することが可能です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133350" marR="0" lvl="0" indent="-88900" algn="l" defTabSz="914400" rtl="0" eaLnBrk="1" fontAlgn="auto" latinLnBrk="0" hangingPunct="1">
              <a:lnSpc>
                <a:spcPct val="140000"/>
              </a:lnSpc>
              <a:spcBef>
                <a:spcPts val="0"/>
              </a:spcBef>
              <a:spcAft>
                <a:spcPts val="0"/>
              </a:spcAft>
              <a:buClr>
                <a:srgbClr val="FF8F1C"/>
              </a:buClr>
              <a:buSzPts val="1000"/>
              <a:buFont typeface="Arial"/>
              <a:buChar char="•"/>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「ひみつの</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PRIME</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Tie-up</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メニューは</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2nd Contents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枠で配信されます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乗車につき</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回のみ表示されます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9" name="Google Shape;479;p17"/>
          <p:cNvSpPr/>
          <p:nvPr/>
        </p:nvSpPr>
        <p:spPr>
          <a:xfrm>
            <a:off x="12210981" y="6526395"/>
            <a:ext cx="4873990" cy="1199349"/>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720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・コンテンツの後に広告が流れます（枠内でのランダム表示となります）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3rd Ads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3rd Contents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両方のメニューを購入いただくことで</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コンテンツと広告をセットで配信することが可能です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・広告枠が</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ロール終了した後も再生が続きますので、</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乗車につき</a:t>
            </a:r>
            <a:r>
              <a:rPr kumimoji="0" lang="ja-JP" altLang="en-US" sz="1000" b="1" i="0" u="none" strike="noStrike" kern="0" cap="none" spc="0" normalizeH="0" baseline="0" noProof="0">
                <a:ln>
                  <a:noFill/>
                </a:ln>
                <a:solidFill>
                  <a:srgbClr val="000000"/>
                </a:solidFill>
                <a:effectLst/>
                <a:uLnTx/>
                <a:uFillTx/>
                <a:latin typeface="Noto Sans JP"/>
                <a:ea typeface="Noto Sans JP"/>
                <a:cs typeface="Noto Sans JP"/>
                <a:sym typeface="Noto Sans JP"/>
              </a:rPr>
              <a:t>複数回表示</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される可能性がございます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80" name="Google Shape;480;p17"/>
          <p:cNvSpPr/>
          <p:nvPr/>
        </p:nvSpPr>
        <p:spPr>
          <a:xfrm>
            <a:off x="16440872" y="4486354"/>
            <a:ext cx="1111073" cy="3077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料金メーター連動</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画面</a:t>
            </a:r>
            <a:r>
              <a:rPr kumimoji="0" lang="en-US" altLang="ja-JP"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OFF</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cxnSp>
        <p:nvCxnSpPr>
          <p:cNvPr id="481" name="Google Shape;481;p17"/>
          <p:cNvCxnSpPr/>
          <p:nvPr/>
        </p:nvCxnSpPr>
        <p:spPr>
          <a:xfrm>
            <a:off x="2554491" y="6040569"/>
            <a:ext cx="0" cy="316569"/>
          </a:xfrm>
          <a:prstGeom prst="straightConnector1">
            <a:avLst/>
          </a:prstGeom>
          <a:noFill/>
          <a:ln w="19050" cap="rnd" cmpd="sng">
            <a:solidFill>
              <a:srgbClr val="FF8F1C"/>
            </a:solidFill>
            <a:prstDash val="dot"/>
            <a:round/>
            <a:headEnd type="oval" w="med" len="med"/>
            <a:tailEnd type="none" w="sm" len="sm"/>
          </a:ln>
        </p:spPr>
      </p:cxnSp>
      <p:cxnSp>
        <p:nvCxnSpPr>
          <p:cNvPr id="482" name="Google Shape;482;p17"/>
          <p:cNvCxnSpPr/>
          <p:nvPr/>
        </p:nvCxnSpPr>
        <p:spPr>
          <a:xfrm>
            <a:off x="3610017" y="6040569"/>
            <a:ext cx="0" cy="1140028"/>
          </a:xfrm>
          <a:prstGeom prst="straightConnector1">
            <a:avLst/>
          </a:prstGeom>
          <a:noFill/>
          <a:ln w="19050" cap="rnd" cmpd="sng">
            <a:solidFill>
              <a:srgbClr val="FF8F1C"/>
            </a:solidFill>
            <a:prstDash val="dot"/>
            <a:round/>
            <a:headEnd type="oval" w="med" len="med"/>
            <a:tailEnd type="none" w="sm" len="sm"/>
          </a:ln>
        </p:spPr>
      </p:cxnSp>
      <p:sp>
        <p:nvSpPr>
          <p:cNvPr id="483" name="Google Shape;483;p17"/>
          <p:cNvSpPr/>
          <p:nvPr/>
        </p:nvSpPr>
        <p:spPr>
          <a:xfrm rot="5400000">
            <a:off x="17338876" y="1939334"/>
            <a:ext cx="426636" cy="271463"/>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4" name="Google Shape;484;p17"/>
          <p:cNvSpPr/>
          <p:nvPr/>
        </p:nvSpPr>
        <p:spPr>
          <a:xfrm>
            <a:off x="1738859" y="2033955"/>
            <a:ext cx="15844603" cy="82219"/>
          </a:xfrm>
          <a:prstGeom prst="rect">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85" name="Google Shape;485;p17"/>
          <p:cNvCxnSpPr>
            <a:cxnSpLocks/>
          </p:cNvCxnSpPr>
          <p:nvPr/>
        </p:nvCxnSpPr>
        <p:spPr>
          <a:xfrm>
            <a:off x="8699217" y="6278047"/>
            <a:ext cx="0" cy="184030"/>
          </a:xfrm>
          <a:prstGeom prst="straightConnector1">
            <a:avLst/>
          </a:prstGeom>
          <a:noFill/>
          <a:ln w="19050" cap="rnd" cmpd="sng">
            <a:solidFill>
              <a:srgbClr val="FF8F1C"/>
            </a:solidFill>
            <a:prstDash val="dot"/>
            <a:round/>
            <a:headEnd type="none" w="sm" len="sm"/>
            <a:tailEnd type="none" w="sm" len="sm"/>
          </a:ln>
        </p:spPr>
      </p:cxnSp>
      <p:cxnSp>
        <p:nvCxnSpPr>
          <p:cNvPr id="486" name="Google Shape;486;p17"/>
          <p:cNvCxnSpPr/>
          <p:nvPr/>
        </p:nvCxnSpPr>
        <p:spPr>
          <a:xfrm rot="10800000">
            <a:off x="4409275" y="6281187"/>
            <a:ext cx="7490282" cy="0"/>
          </a:xfrm>
          <a:prstGeom prst="straightConnector1">
            <a:avLst/>
          </a:prstGeom>
          <a:noFill/>
          <a:ln w="19050" cap="rnd" cmpd="sng">
            <a:solidFill>
              <a:srgbClr val="FF8F1C"/>
            </a:solidFill>
            <a:prstDash val="dot"/>
            <a:round/>
            <a:headEnd type="none" w="sm" len="sm"/>
            <a:tailEnd type="none" w="sm" len="sm"/>
          </a:ln>
        </p:spPr>
      </p:cxnSp>
      <p:cxnSp>
        <p:nvCxnSpPr>
          <p:cNvPr id="487" name="Google Shape;487;p17"/>
          <p:cNvCxnSpPr>
            <a:cxnSpLocks/>
          </p:cNvCxnSpPr>
          <p:nvPr/>
        </p:nvCxnSpPr>
        <p:spPr>
          <a:xfrm>
            <a:off x="13936235" y="6280030"/>
            <a:ext cx="0" cy="240614"/>
          </a:xfrm>
          <a:prstGeom prst="straightConnector1">
            <a:avLst/>
          </a:prstGeom>
          <a:noFill/>
          <a:ln w="19050" cap="rnd" cmpd="sng">
            <a:solidFill>
              <a:srgbClr val="FF8F1C"/>
            </a:solidFill>
            <a:prstDash val="dot"/>
            <a:round/>
            <a:headEnd type="none" w="sm" len="sm"/>
            <a:tailEnd type="none" w="sm" len="sm"/>
          </a:ln>
        </p:spPr>
      </p:cxnSp>
      <p:cxnSp>
        <p:nvCxnSpPr>
          <p:cNvPr id="488" name="Google Shape;488;p17"/>
          <p:cNvCxnSpPr/>
          <p:nvPr/>
        </p:nvCxnSpPr>
        <p:spPr>
          <a:xfrm rot="10800000">
            <a:off x="12318792" y="6281187"/>
            <a:ext cx="3233400" cy="0"/>
          </a:xfrm>
          <a:prstGeom prst="straightConnector1">
            <a:avLst/>
          </a:prstGeom>
          <a:noFill/>
          <a:ln w="19050" cap="rnd" cmpd="sng">
            <a:solidFill>
              <a:srgbClr val="FF8F1C"/>
            </a:solidFill>
            <a:prstDash val="dot"/>
            <a:round/>
            <a:headEnd type="none" w="sm" len="sm"/>
            <a:tailEnd type="none" w="sm" len="sm"/>
          </a:ln>
        </p:spPr>
      </p:cxnSp>
      <p:pic>
        <p:nvPicPr>
          <p:cNvPr id="489" name="Google Shape;489;p17"/>
          <p:cNvPicPr preferRelativeResize="0"/>
          <p:nvPr/>
        </p:nvPicPr>
        <p:blipFill rotWithShape="1">
          <a:blip r:embed="rId4">
            <a:alphaModFix/>
          </a:blip>
          <a:srcRect/>
          <a:stretch/>
        </p:blipFill>
        <p:spPr>
          <a:xfrm>
            <a:off x="574945" y="1804408"/>
            <a:ext cx="1052378" cy="526189"/>
          </a:xfrm>
          <a:prstGeom prst="rect">
            <a:avLst/>
          </a:prstGeom>
          <a:noFill/>
          <a:ln>
            <a:noFill/>
          </a:ln>
        </p:spPr>
      </p:pic>
      <p:sp>
        <p:nvSpPr>
          <p:cNvPr id="490" name="Google Shape;490;p17"/>
          <p:cNvSpPr txBox="1"/>
          <p:nvPr/>
        </p:nvSpPr>
        <p:spPr>
          <a:xfrm>
            <a:off x="508670" y="9273908"/>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AAAAAA"/>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000" b="1" i="0" u="none" strike="noStrike" kern="0" cap="none" spc="0" normalizeH="0" baseline="0" noProof="0" dirty="0">
              <a:ln>
                <a:noFill/>
              </a:ln>
              <a:solidFill>
                <a:srgbClr val="AAAAAA"/>
              </a:solidFill>
              <a:effectLst/>
              <a:uLnTx/>
              <a:uFillTx/>
              <a:latin typeface="Roboto Black"/>
              <a:ea typeface="Roboto Black"/>
              <a:cs typeface="Roboto Black"/>
              <a:sym typeface="Roboto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8"/>
          <p:cNvSpPr txBox="1"/>
          <p:nvPr/>
        </p:nvSpPr>
        <p:spPr>
          <a:xfrm>
            <a:off x="504531" y="9273908"/>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18</a:t>
            </a:fld>
            <a:endParaRPr sz="2000" b="1" i="0" dirty="0">
              <a:solidFill>
                <a:srgbClr val="AAAAAA"/>
              </a:solidFill>
              <a:latin typeface="Roboto Black"/>
              <a:ea typeface="Roboto Black"/>
              <a:cs typeface="Roboto Black"/>
              <a:sym typeface="Roboto Black"/>
            </a:endParaRPr>
          </a:p>
        </p:txBody>
      </p:sp>
      <p:sp>
        <p:nvSpPr>
          <p:cNvPr id="497" name="Google Shape;497;p18"/>
          <p:cNvSpPr txBox="1"/>
          <p:nvPr/>
        </p:nvSpPr>
        <p:spPr>
          <a:xfrm>
            <a:off x="526303" y="513814"/>
            <a:ext cx="870815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TOKYO PRIMEオリジナル番組「ひみつのPRIME」</a:t>
            </a:r>
            <a:endParaRPr sz="2800" b="1">
              <a:solidFill>
                <a:schemeClr val="lt1"/>
              </a:solidFill>
              <a:latin typeface="Noto Sans JP"/>
              <a:ea typeface="Noto Sans JP"/>
              <a:cs typeface="Noto Sans JP"/>
              <a:sym typeface="Noto Sans JP"/>
            </a:endParaRPr>
          </a:p>
        </p:txBody>
      </p:sp>
      <p:pic>
        <p:nvPicPr>
          <p:cNvPr id="501" name="Google Shape;501;p18" descr="おもちゃ, 人形, レゴ, フロント が含まれている画像&#10;&#10;自動的に生成された説明"/>
          <p:cNvPicPr preferRelativeResize="0"/>
          <p:nvPr/>
        </p:nvPicPr>
        <p:blipFill rotWithShape="1">
          <a:blip r:embed="rId3">
            <a:alphaModFix/>
          </a:blip>
          <a:srcRect/>
          <a:stretch/>
        </p:blipFill>
        <p:spPr>
          <a:xfrm>
            <a:off x="10269493" y="3052539"/>
            <a:ext cx="7564350" cy="4254947"/>
          </a:xfrm>
          <a:prstGeom prst="rect">
            <a:avLst/>
          </a:prstGeom>
          <a:noFill/>
          <a:ln>
            <a:noFill/>
          </a:ln>
        </p:spPr>
      </p:pic>
      <p:sp>
        <p:nvSpPr>
          <p:cNvPr id="10" name="Google Shape;498;p18">
            <a:extLst>
              <a:ext uri="{FF2B5EF4-FFF2-40B4-BE49-F238E27FC236}">
                <a16:creationId xmlns:a16="http://schemas.microsoft.com/office/drawing/2014/main" id="{8BA3AAE7-42CA-1787-5B0A-298479BA03D7}"/>
              </a:ext>
            </a:extLst>
          </p:cNvPr>
          <p:cNvSpPr txBox="1"/>
          <p:nvPr/>
        </p:nvSpPr>
        <p:spPr>
          <a:xfrm>
            <a:off x="1002695" y="2915089"/>
            <a:ext cx="8708152" cy="5373738"/>
          </a:xfrm>
          <a:prstGeom prst="rect">
            <a:avLst/>
          </a:prstGeom>
          <a:noFill/>
          <a:ln>
            <a:noFill/>
          </a:ln>
        </p:spPr>
        <p:txBody>
          <a:bodyPr spcFirstLastPara="1" wrap="square" lIns="91425" tIns="45700" rIns="91425" bIns="45700" anchor="t" anchorCtr="0">
            <a:spAutoFit/>
          </a:bodyPr>
          <a:lstStyle/>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日々、忙しなく時間と情報に追われる</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インスピレーション不足のオトナに向けて</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「発想の種」を届けるインスピレーションコンテンツです。</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いい大人を愛してやまない、トキメキ大人うさぎの</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「ラヴィさん」がTOKYO PRIMEに登場。</a:t>
            </a:r>
            <a:endParaRPr sz="2000" dirty="0"/>
          </a:p>
          <a:p>
            <a:pPr marL="0" marR="0" lvl="0" indent="0" algn="l" rtl="0">
              <a:lnSpc>
                <a:spcPct val="156000"/>
              </a:lnSpc>
              <a:spcBef>
                <a:spcPts val="0"/>
              </a:spcBef>
              <a:spcAft>
                <a:spcPts val="0"/>
              </a:spcAft>
              <a:buNone/>
            </a:pP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TOKYO PRIMEでしか見れないゲストのいま気になっている、</a:t>
            </a:r>
            <a:endParaRPr lang="en-US" altLang="ja-JP"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人には教えたくなかったモノ・コトについて、</a:t>
            </a:r>
            <a:endParaRPr sz="2000" dirty="0"/>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こっそり教えあい、いいオトナになるヒントを届ける</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「ナイショ話情報番組」です。</a:t>
            </a:r>
            <a:endParaRPr sz="2000" dirty="0"/>
          </a:p>
        </p:txBody>
      </p:sp>
      <p:cxnSp>
        <p:nvCxnSpPr>
          <p:cNvPr id="11" name="Google Shape;499;p18">
            <a:extLst>
              <a:ext uri="{FF2B5EF4-FFF2-40B4-BE49-F238E27FC236}">
                <a16:creationId xmlns:a16="http://schemas.microsoft.com/office/drawing/2014/main" id="{BC3876B7-1365-4365-CED7-A76109DEFA2C}"/>
              </a:ext>
            </a:extLst>
          </p:cNvPr>
          <p:cNvCxnSpPr>
            <a:cxnSpLocks/>
          </p:cNvCxnSpPr>
          <p:nvPr/>
        </p:nvCxnSpPr>
        <p:spPr>
          <a:xfrm>
            <a:off x="1087153" y="4418256"/>
            <a:ext cx="6118866" cy="0"/>
          </a:xfrm>
          <a:prstGeom prst="straightConnector1">
            <a:avLst/>
          </a:prstGeom>
          <a:noFill/>
          <a:ln w="50800" cap="rnd" cmpd="sng">
            <a:solidFill>
              <a:srgbClr val="FF8F1C"/>
            </a:solidFill>
            <a:prstDash val="solid"/>
            <a:miter lim="800000"/>
            <a:headEnd type="none" w="sm" len="sm"/>
            <a:tailEnd type="none" w="sm" len="sm"/>
          </a:ln>
        </p:spPr>
      </p:cxnSp>
      <p:sp>
        <p:nvSpPr>
          <p:cNvPr id="12" name="Google Shape;500;p18">
            <a:extLst>
              <a:ext uri="{FF2B5EF4-FFF2-40B4-BE49-F238E27FC236}">
                <a16:creationId xmlns:a16="http://schemas.microsoft.com/office/drawing/2014/main" id="{B06625C3-1EEA-783B-AACA-ACAEB93D5463}"/>
              </a:ext>
            </a:extLst>
          </p:cNvPr>
          <p:cNvSpPr txBox="1"/>
          <p:nvPr/>
        </p:nvSpPr>
        <p:spPr>
          <a:xfrm>
            <a:off x="802444" y="2235061"/>
            <a:ext cx="36978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a:solidFill>
                  <a:srgbClr val="FF8F1C"/>
                </a:solidFill>
                <a:latin typeface="Noto Sans JP"/>
                <a:ea typeface="Noto Sans JP"/>
                <a:cs typeface="Noto Sans JP"/>
                <a:sym typeface="Noto Sans JP"/>
              </a:rPr>
              <a:t>「ひみつのPRIME」とは</a:t>
            </a:r>
            <a:endParaRPr sz="2400" b="1" dirty="0">
              <a:solidFill>
                <a:srgbClr val="FF8F1C"/>
              </a:solidFill>
              <a:latin typeface="Noto Sans JP"/>
              <a:ea typeface="Noto Sans JP"/>
              <a:cs typeface="Noto Sans JP"/>
              <a:sym typeface="Noto Sans JP"/>
            </a:endParaRPr>
          </a:p>
        </p:txBody>
      </p:sp>
      <p:sp>
        <p:nvSpPr>
          <p:cNvPr id="13" name="Google Shape;502;p18">
            <a:extLst>
              <a:ext uri="{FF2B5EF4-FFF2-40B4-BE49-F238E27FC236}">
                <a16:creationId xmlns:a16="http://schemas.microsoft.com/office/drawing/2014/main" id="{672D5712-5830-B7C6-407A-AFBE5DDFC87D}"/>
              </a:ext>
            </a:extLst>
          </p:cNvPr>
          <p:cNvSpPr txBox="1"/>
          <p:nvPr/>
        </p:nvSpPr>
        <p:spPr>
          <a:xfrm>
            <a:off x="964321" y="8684608"/>
            <a:ext cx="1197032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a:solidFill>
                  <a:srgbClr val="8C8C8C"/>
                </a:solidFill>
                <a:latin typeface="Noto Sans JP"/>
                <a:ea typeface="Noto Sans JP"/>
                <a:cs typeface="Noto Sans JP"/>
                <a:sym typeface="Noto Sans JP"/>
              </a:rPr>
              <a:t>アーカイブ動画はこちらから</a:t>
            </a:r>
            <a:endParaRPr sz="1600" dirty="0">
              <a:solidFill>
                <a:srgbClr val="8C8C8C"/>
              </a:solidFill>
              <a:latin typeface="Noto Sans JP"/>
              <a:ea typeface="Noto Sans JP"/>
              <a:cs typeface="Noto Sans JP"/>
              <a:sym typeface="Noto Sans JP"/>
            </a:endParaRPr>
          </a:p>
          <a:p>
            <a:pPr marL="0" marR="0" lvl="0" indent="0" algn="l" rtl="0">
              <a:spcBef>
                <a:spcPts val="0"/>
              </a:spcBef>
              <a:spcAft>
                <a:spcPts val="0"/>
              </a:spcAft>
              <a:buNone/>
            </a:pPr>
            <a:r>
              <a:rPr lang="ja-JP" sz="1600" u="sng">
                <a:solidFill>
                  <a:srgbClr val="8C8C8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https://youtube.com/playlist?list=PLuaORKmkq7AMxMRz5YA91yd999NuZD1d7&amp;si=Nxygr4TnszL7ePH2</a:t>
            </a:r>
            <a:r>
              <a:rPr lang="ja-JP" sz="1600">
                <a:solidFill>
                  <a:srgbClr val="8C8C8C"/>
                </a:solidFill>
                <a:latin typeface="Calibri"/>
                <a:ea typeface="Calibri"/>
                <a:cs typeface="Calibri"/>
                <a:sym typeface="Calibri"/>
              </a:rPr>
              <a:t>　</a:t>
            </a:r>
            <a:endParaRPr sz="1600" dirty="0">
              <a:solidFill>
                <a:srgbClr val="8C8C8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19" descr="屋外, 電車, バス, 車 が含まれている画像&#10;&#10;自動的に生成された説明"/>
          <p:cNvPicPr preferRelativeResize="0"/>
          <p:nvPr/>
        </p:nvPicPr>
        <p:blipFill rotWithShape="1">
          <a:blip r:embed="rId3">
            <a:alphaModFix/>
          </a:blip>
          <a:srcRect t="12373" r="6835" b="9007"/>
          <a:stretch/>
        </p:blipFill>
        <p:spPr>
          <a:xfrm>
            <a:off x="0" y="0"/>
            <a:ext cx="18288000" cy="10288587"/>
          </a:xfrm>
          <a:prstGeom prst="rect">
            <a:avLst/>
          </a:prstGeom>
          <a:noFill/>
          <a:ln>
            <a:noFill/>
          </a:ln>
        </p:spPr>
      </p:pic>
      <p:pic>
        <p:nvPicPr>
          <p:cNvPr id="508" name="Google Shape;508;p19"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509" name="Google Shape;509;p19"/>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510" name="Google Shape;510;p19"/>
          <p:cNvGrpSpPr/>
          <p:nvPr/>
        </p:nvGrpSpPr>
        <p:grpSpPr>
          <a:xfrm>
            <a:off x="7497396" y="4274757"/>
            <a:ext cx="3293209" cy="1739075"/>
            <a:chOff x="7742013" y="4113105"/>
            <a:chExt cx="3293209" cy="1739075"/>
          </a:xfrm>
        </p:grpSpPr>
        <p:sp>
          <p:nvSpPr>
            <p:cNvPr id="511" name="Google Shape;511;p19"/>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広告メニュー</a:t>
              </a:r>
              <a:endParaRPr/>
            </a:p>
          </p:txBody>
        </p:sp>
        <p:sp>
          <p:nvSpPr>
            <p:cNvPr id="512" name="Google Shape;512;p19"/>
            <p:cNvSpPr txBox="1"/>
            <p:nvPr/>
          </p:nvSpPr>
          <p:spPr>
            <a:xfrm>
              <a:off x="8730016" y="4113105"/>
              <a:ext cx="1212365"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Part5</a:t>
              </a:r>
              <a:endParaRPr sz="3000">
                <a:solidFill>
                  <a:schemeClr val="lt1"/>
                </a:solidFill>
                <a:latin typeface="Roboto"/>
                <a:ea typeface="Roboto"/>
                <a:cs typeface="Roboto"/>
                <a:sym typeface="Roboto"/>
              </a:endParaRPr>
            </a:p>
          </p:txBody>
        </p:sp>
      </p:grpSp>
      <p:sp>
        <p:nvSpPr>
          <p:cNvPr id="513" name="Google Shape;513;p19"/>
          <p:cNvSpPr txBox="1"/>
          <p:nvPr/>
        </p:nvSpPr>
        <p:spPr>
          <a:xfrm>
            <a:off x="510073"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19</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2"/>
          <p:cNvSpPr txBox="1"/>
          <p:nvPr/>
        </p:nvSpPr>
        <p:spPr>
          <a:xfrm>
            <a:off x="531845" y="510988"/>
            <a:ext cx="9028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dk1"/>
                </a:solidFill>
                <a:latin typeface="Noto Sans JP"/>
                <a:ea typeface="Noto Sans JP"/>
                <a:cs typeface="Noto Sans JP"/>
                <a:sym typeface="Noto Sans JP"/>
              </a:rPr>
              <a:t>目次</a:t>
            </a:r>
            <a:endParaRPr sz="2800" b="1">
              <a:solidFill>
                <a:schemeClr val="dk1"/>
              </a:solidFill>
              <a:latin typeface="Noto Sans JP"/>
              <a:ea typeface="Noto Sans JP"/>
              <a:cs typeface="Noto Sans JP"/>
              <a:sym typeface="Noto Sans JP"/>
            </a:endParaRPr>
          </a:p>
        </p:txBody>
      </p:sp>
      <p:grpSp>
        <p:nvGrpSpPr>
          <p:cNvPr id="60" name="Google Shape;60;p2"/>
          <p:cNvGrpSpPr/>
          <p:nvPr/>
        </p:nvGrpSpPr>
        <p:grpSpPr>
          <a:xfrm>
            <a:off x="4722719" y="2100290"/>
            <a:ext cx="8842561" cy="6075469"/>
            <a:chOff x="4769526" y="2469000"/>
            <a:chExt cx="8842561" cy="6075469"/>
          </a:xfrm>
        </p:grpSpPr>
        <p:sp>
          <p:nvSpPr>
            <p:cNvPr id="61" name="Google Shape;61;p2"/>
            <p:cNvSpPr txBox="1"/>
            <p:nvPr/>
          </p:nvSpPr>
          <p:spPr>
            <a:xfrm>
              <a:off x="4769526" y="2469000"/>
              <a:ext cx="1880323" cy="6075469"/>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04      Part1 </a:t>
              </a:r>
              <a:endParaRPr dirty="0"/>
            </a:p>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08      Part2</a:t>
              </a:r>
              <a:endParaRPr dirty="0"/>
            </a:p>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14      Part3 </a:t>
              </a:r>
              <a:endParaRPr dirty="0"/>
            </a:p>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16      Part4</a:t>
              </a:r>
              <a:endParaRPr dirty="0"/>
            </a:p>
            <a:p>
              <a:pPr marL="0" marR="0" lvl="0" indent="0" algn="l" rtl="0">
                <a:lnSpc>
                  <a:spcPct val="180000"/>
                </a:lnSpc>
                <a:spcBef>
                  <a:spcPts val="0"/>
                </a:spcBef>
                <a:spcAft>
                  <a:spcPts val="0"/>
                </a:spcAft>
                <a:buNone/>
              </a:pPr>
              <a:r>
                <a:rPr lang="en-US" altLang="ja-JP" sz="2400" dirty="0">
                  <a:solidFill>
                    <a:schemeClr val="lt1"/>
                  </a:solidFill>
                  <a:latin typeface="Roboto"/>
                  <a:ea typeface="Roboto"/>
                  <a:cs typeface="Roboto"/>
                  <a:sym typeface="Roboto"/>
                </a:rPr>
                <a:t>19</a:t>
              </a:r>
              <a:r>
                <a:rPr lang="ja-JP" sz="2400">
                  <a:solidFill>
                    <a:schemeClr val="lt1"/>
                  </a:solidFill>
                  <a:latin typeface="Roboto"/>
                  <a:ea typeface="Roboto"/>
                  <a:cs typeface="Roboto"/>
                  <a:sym typeface="Roboto"/>
                </a:rPr>
                <a:t>      Part5 </a:t>
              </a:r>
              <a:endParaRPr dirty="0"/>
            </a:p>
            <a:p>
              <a:pPr marL="0" marR="0" lvl="0" indent="0" algn="l" rtl="0">
                <a:lnSpc>
                  <a:spcPct val="180000"/>
                </a:lnSpc>
                <a:spcBef>
                  <a:spcPts val="0"/>
                </a:spcBef>
                <a:spcAft>
                  <a:spcPts val="0"/>
                </a:spcAft>
                <a:buNone/>
              </a:pPr>
              <a:r>
                <a:rPr lang="en-US" altLang="ja-JP" sz="2400" dirty="0">
                  <a:solidFill>
                    <a:schemeClr val="lt1"/>
                  </a:solidFill>
                  <a:latin typeface="Roboto"/>
                  <a:ea typeface="Roboto"/>
                  <a:cs typeface="Roboto"/>
                  <a:sym typeface="Roboto"/>
                </a:rPr>
                <a:t>31</a:t>
              </a:r>
              <a:r>
                <a:rPr lang="ja-JP" sz="2400">
                  <a:solidFill>
                    <a:schemeClr val="lt1"/>
                  </a:solidFill>
                  <a:latin typeface="Roboto"/>
                  <a:ea typeface="Roboto"/>
                  <a:cs typeface="Roboto"/>
                  <a:sym typeface="Roboto"/>
                </a:rPr>
                <a:t>      Part6</a:t>
              </a:r>
              <a:endParaRPr dirty="0"/>
            </a:p>
            <a:p>
              <a:pPr marL="0" marR="0" lvl="0" indent="0" algn="l" rtl="0">
                <a:lnSpc>
                  <a:spcPct val="180000"/>
                </a:lnSpc>
                <a:spcBef>
                  <a:spcPts val="0"/>
                </a:spcBef>
                <a:spcAft>
                  <a:spcPts val="0"/>
                </a:spcAft>
                <a:buNone/>
              </a:pPr>
              <a:r>
                <a:rPr lang="en-US" altLang="ja-JP" sz="2400" dirty="0">
                  <a:solidFill>
                    <a:schemeClr val="lt1"/>
                  </a:solidFill>
                  <a:latin typeface="Roboto"/>
                  <a:ea typeface="Roboto"/>
                  <a:cs typeface="Roboto"/>
                  <a:sym typeface="Roboto"/>
                </a:rPr>
                <a:t>36</a:t>
              </a:r>
              <a:r>
                <a:rPr lang="ja-JP" sz="2400">
                  <a:solidFill>
                    <a:schemeClr val="lt1"/>
                  </a:solidFill>
                  <a:latin typeface="Roboto"/>
                  <a:ea typeface="Roboto"/>
                  <a:cs typeface="Roboto"/>
                  <a:sym typeface="Roboto"/>
                </a:rPr>
                <a:t>      Part7 </a:t>
              </a:r>
              <a:endParaRPr dirty="0"/>
            </a:p>
            <a:p>
              <a:pPr marR="0" lvl="0" algn="l" rtl="0">
                <a:lnSpc>
                  <a:spcPct val="180000"/>
                </a:lnSpc>
                <a:spcBef>
                  <a:spcPts val="0"/>
                </a:spcBef>
                <a:spcAft>
                  <a:spcPts val="0"/>
                </a:spcAft>
                <a:buClr>
                  <a:schemeClr val="lt1"/>
                </a:buClr>
                <a:buSzPts val="2400"/>
              </a:pPr>
              <a:r>
                <a:rPr lang="en-US" altLang="ja-JP" sz="2400" dirty="0">
                  <a:solidFill>
                    <a:schemeClr val="lt1"/>
                  </a:solidFill>
                  <a:latin typeface="Roboto"/>
                  <a:ea typeface="Roboto"/>
                  <a:cs typeface="Roboto"/>
                  <a:sym typeface="Roboto"/>
                </a:rPr>
                <a:t>39 </a:t>
              </a:r>
              <a:r>
                <a:rPr lang="ja-JP" sz="2400">
                  <a:solidFill>
                    <a:schemeClr val="lt1"/>
                  </a:solidFill>
                  <a:latin typeface="Roboto"/>
                  <a:ea typeface="Roboto"/>
                  <a:cs typeface="Roboto"/>
                  <a:sym typeface="Roboto"/>
                </a:rPr>
                <a:t>     Part8</a:t>
              </a:r>
              <a:endParaRPr dirty="0"/>
            </a:p>
            <a:p>
              <a:pPr marR="0" lvl="0" algn="l" rtl="0">
                <a:lnSpc>
                  <a:spcPct val="180000"/>
                </a:lnSpc>
                <a:spcBef>
                  <a:spcPts val="0"/>
                </a:spcBef>
                <a:spcAft>
                  <a:spcPts val="0"/>
                </a:spcAft>
                <a:buClr>
                  <a:schemeClr val="lt1"/>
                </a:buClr>
                <a:buSzPts val="2400"/>
              </a:pPr>
              <a:r>
                <a:rPr lang="en-US" altLang="ja-JP" sz="2400" dirty="0">
                  <a:solidFill>
                    <a:schemeClr val="lt1"/>
                  </a:solidFill>
                  <a:latin typeface="Roboto"/>
                  <a:ea typeface="Roboto"/>
                  <a:cs typeface="Roboto"/>
                  <a:sym typeface="Roboto"/>
                </a:rPr>
                <a:t>43 </a:t>
              </a:r>
              <a:r>
                <a:rPr lang="ja-JP" sz="2400">
                  <a:solidFill>
                    <a:schemeClr val="lt1"/>
                  </a:solidFill>
                  <a:latin typeface="Roboto"/>
                  <a:ea typeface="Roboto"/>
                  <a:cs typeface="Roboto"/>
                  <a:sym typeface="Roboto"/>
                </a:rPr>
                <a:t>     Part9</a:t>
              </a:r>
              <a:endParaRPr dirty="0"/>
            </a:p>
          </p:txBody>
        </p:sp>
        <p:sp>
          <p:nvSpPr>
            <p:cNvPr id="62" name="Google Shape;62;p2"/>
            <p:cNvSpPr txBox="1"/>
            <p:nvPr/>
          </p:nvSpPr>
          <p:spPr>
            <a:xfrm>
              <a:off x="6661786" y="2469000"/>
              <a:ext cx="6950301" cy="5982728"/>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メディア概要</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ユーザーの特徴</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エントリーについて</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放映枠の構成</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広告メニュー</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制作メニュー</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考査基準</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申込の流れ</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各種仕様 / 入稿規定 / キャンセル規定 / 注意事項</a:t>
              </a:r>
              <a:endParaRPr sz="2400" dirty="0">
                <a:solidFill>
                  <a:schemeClr val="lt1"/>
                </a:solidFill>
                <a:latin typeface="Noto Sans JP"/>
                <a:ea typeface="Noto Sans JP"/>
                <a:cs typeface="Noto Sans JP"/>
                <a:sym typeface="Noto Sans JP"/>
              </a:endParaRPr>
            </a:p>
          </p:txBody>
        </p:sp>
      </p:grpSp>
      <p:sp>
        <p:nvSpPr>
          <p:cNvPr id="63" name="Google Shape;63;p2"/>
          <p:cNvSpPr txBox="1"/>
          <p:nvPr/>
        </p:nvSpPr>
        <p:spPr>
          <a:xfrm>
            <a:off x="497250" y="9277838"/>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dk1"/>
                </a:solidFill>
                <a:latin typeface="Roboto Black"/>
                <a:ea typeface="Roboto Black"/>
                <a:cs typeface="Roboto Black"/>
                <a:sym typeface="Roboto Black"/>
              </a:rPr>
              <a:t>0</a:t>
            </a:r>
            <a:fld id="{00000000-1234-1234-1234-123412341234}" type="slidenum">
              <a:rPr lang="en-US" altLang="ja-JP" sz="2000" b="1" i="0">
                <a:solidFill>
                  <a:schemeClr val="dk1"/>
                </a:solidFill>
                <a:latin typeface="Roboto Black"/>
                <a:ea typeface="Roboto Black"/>
                <a:cs typeface="Roboto Black"/>
                <a:sym typeface="Roboto Black"/>
              </a:rPr>
              <a:t>2</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17"/>
        <p:cNvGrpSpPr/>
        <p:nvPr/>
      </p:nvGrpSpPr>
      <p:grpSpPr>
        <a:xfrm>
          <a:off x="0" y="0"/>
          <a:ext cx="0" cy="0"/>
          <a:chOff x="0" y="0"/>
          <a:chExt cx="0" cy="0"/>
        </a:xfrm>
      </p:grpSpPr>
      <p:sp>
        <p:nvSpPr>
          <p:cNvPr id="518" name="Google Shape;518;p20"/>
          <p:cNvSpPr txBox="1"/>
          <p:nvPr/>
        </p:nvSpPr>
        <p:spPr>
          <a:xfrm>
            <a:off x="531845" y="510988"/>
            <a:ext cx="23852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全国メニュー</a:t>
            </a:r>
            <a:endParaRPr sz="2800" b="1">
              <a:solidFill>
                <a:schemeClr val="lt1"/>
              </a:solidFill>
              <a:latin typeface="Noto Sans JP"/>
              <a:ea typeface="Noto Sans JP"/>
              <a:cs typeface="Noto Sans JP"/>
              <a:sym typeface="Noto Sans JP"/>
            </a:endParaRPr>
          </a:p>
        </p:txBody>
      </p:sp>
      <p:sp>
        <p:nvSpPr>
          <p:cNvPr id="519" name="Google Shape;519;p20"/>
          <p:cNvSpPr txBox="1"/>
          <p:nvPr/>
        </p:nvSpPr>
        <p:spPr>
          <a:xfrm>
            <a:off x="3278319" y="348993"/>
            <a:ext cx="13912463"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全国（35都道府県）一律に大規模なリーチを獲得することができるメニュー。2nd Contents / 3rd Contentsの詳細はP.26をご参照ください。</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全メニュー共通で、期間掲載保証・1週間単位（月曜日午前0時掲載開始）の掲載となります。</a:t>
            </a:r>
            <a:endParaRPr sz="1600">
              <a:solidFill>
                <a:schemeClr val="lt1"/>
              </a:solidFill>
              <a:latin typeface="Noto Sans JP"/>
              <a:ea typeface="Noto Sans JP"/>
              <a:cs typeface="Noto Sans JP"/>
              <a:sym typeface="Noto Sans JP"/>
            </a:endParaRPr>
          </a:p>
        </p:txBody>
      </p:sp>
      <p:graphicFrame>
        <p:nvGraphicFramePr>
          <p:cNvPr id="520" name="Google Shape;520;p20"/>
          <p:cNvGraphicFramePr/>
          <p:nvPr>
            <p:extLst>
              <p:ext uri="{D42A27DB-BD31-4B8C-83A1-F6EECF244321}">
                <p14:modId xmlns:p14="http://schemas.microsoft.com/office/powerpoint/2010/main" val="1554016426"/>
              </p:ext>
            </p:extLst>
          </p:nvPr>
        </p:nvGraphicFramePr>
        <p:xfrm>
          <a:off x="554377" y="1902295"/>
          <a:ext cx="17179250" cy="7039775"/>
        </p:xfrm>
        <a:graphic>
          <a:graphicData uri="http://schemas.openxmlformats.org/drawingml/2006/table">
            <a:tbl>
              <a:tblPr>
                <a:noFill/>
                <a:tableStyleId>{16192430-A264-47DB-ADF5-F16E39A7DEEF}</a:tableStyleId>
              </a:tblPr>
              <a:tblGrid>
                <a:gridCol w="1777450">
                  <a:extLst>
                    <a:ext uri="{9D8B030D-6E8A-4147-A177-3AD203B41FA5}">
                      <a16:colId xmlns:a16="http://schemas.microsoft.com/office/drawing/2014/main" val="20000"/>
                    </a:ext>
                  </a:extLst>
                </a:gridCol>
                <a:gridCol w="1777450">
                  <a:extLst>
                    <a:ext uri="{9D8B030D-6E8A-4147-A177-3AD203B41FA5}">
                      <a16:colId xmlns:a16="http://schemas.microsoft.com/office/drawing/2014/main" val="20001"/>
                    </a:ext>
                  </a:extLst>
                </a:gridCol>
                <a:gridCol w="2270725">
                  <a:extLst>
                    <a:ext uri="{9D8B030D-6E8A-4147-A177-3AD203B41FA5}">
                      <a16:colId xmlns:a16="http://schemas.microsoft.com/office/drawing/2014/main" val="20002"/>
                    </a:ext>
                  </a:extLst>
                </a:gridCol>
                <a:gridCol w="2270725">
                  <a:extLst>
                    <a:ext uri="{9D8B030D-6E8A-4147-A177-3AD203B41FA5}">
                      <a16:colId xmlns:a16="http://schemas.microsoft.com/office/drawing/2014/main" val="20003"/>
                    </a:ext>
                  </a:extLst>
                </a:gridCol>
                <a:gridCol w="2270725">
                  <a:extLst>
                    <a:ext uri="{9D8B030D-6E8A-4147-A177-3AD203B41FA5}">
                      <a16:colId xmlns:a16="http://schemas.microsoft.com/office/drawing/2014/main" val="20004"/>
                    </a:ext>
                  </a:extLst>
                </a:gridCol>
                <a:gridCol w="2270725">
                  <a:extLst>
                    <a:ext uri="{9D8B030D-6E8A-4147-A177-3AD203B41FA5}">
                      <a16:colId xmlns:a16="http://schemas.microsoft.com/office/drawing/2014/main" val="20005"/>
                    </a:ext>
                  </a:extLst>
                </a:gridCol>
                <a:gridCol w="2270725">
                  <a:extLst>
                    <a:ext uri="{9D8B030D-6E8A-4147-A177-3AD203B41FA5}">
                      <a16:colId xmlns:a16="http://schemas.microsoft.com/office/drawing/2014/main" val="20006"/>
                    </a:ext>
                  </a:extLst>
                </a:gridCol>
                <a:gridCol w="2270725">
                  <a:extLst>
                    <a:ext uri="{9D8B030D-6E8A-4147-A177-3AD203B41FA5}">
                      <a16:colId xmlns:a16="http://schemas.microsoft.com/office/drawing/2014/main" val="20007"/>
                    </a:ext>
                  </a:extLst>
                </a:gridCol>
              </a:tblGrid>
              <a:tr h="331250">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メニュー名</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hMerge="1">
                  <a:txBody>
                    <a:bodyPr/>
                    <a:lstStyle/>
                    <a:p>
                      <a:endParaRPr lang="ja-JP"/>
                    </a:p>
                  </a:txBody>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枠数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台数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広告料金（税抜）</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789950">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1st Ads</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-音声あり、最大60秒</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発車直後1本目</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5,400,000回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1,700万円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@3.2円（目安）</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2,700,000回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850万円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@3.2円（目安）</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2"/>
                  </a:ext>
                </a:extLst>
              </a:tr>
              <a:tr h="64682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2nd Ads</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4">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 </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発車から</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2本目～8本目</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3,600,000回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7枠</a:t>
                      </a:r>
                      <a:endParaRPr/>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1,200万円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@3.3円（目安）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3"/>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1,800,000回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14</a:t>
                      </a:r>
                      <a:r>
                        <a:rPr lang="ja-JP" sz="1400" b="0" i="0" u="none" strike="noStrike" cap="none">
                          <a:solidFill>
                            <a:srgbClr val="000000"/>
                          </a:solidFill>
                          <a:latin typeface="Noto Sans JP"/>
                          <a:ea typeface="Noto Sans JP"/>
                          <a:cs typeface="Noto Sans JP"/>
                          <a:sym typeface="Noto Sans JP"/>
                        </a:rPr>
                        <a:t>枠</a:t>
                      </a:r>
                      <a:endParaRPr dirty="0"/>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@3.3円（目安）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4"/>
                  </a:ext>
                </a:extLst>
              </a:tr>
              <a:tr h="64682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3rd Ads</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1,600,000回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9枠</a:t>
                      </a:r>
                      <a:endParaRPr/>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lgn="ctr">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@3.8円（目安）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5"/>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18枠</a:t>
                      </a:r>
                      <a:endParaRPr/>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lgn="ctr">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@3.8円（目安）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6"/>
                  </a:ext>
                </a:extLst>
              </a:tr>
              <a:tr h="65457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2nd Contents</a:t>
                      </a:r>
                      <a:endParaRPr/>
                    </a:p>
                  </a:txBody>
                  <a:tcPr marL="91450" marR="91450" marT="45725" marB="45725" anchor="ctr">
                    <a:lnL w="12700" cap="flat" cmpd="sng">
                      <a:solidFill>
                        <a:srgbClr val="AAAAAA"/>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lnSpc>
                          <a:spcPct val="100000"/>
                        </a:lnSpc>
                        <a:spcBef>
                          <a:spcPts val="0"/>
                        </a:spcBef>
                        <a:spcAft>
                          <a:spcPts val="0"/>
                        </a:spcAft>
                        <a:buClr>
                          <a:srgbClr val="FFFFFF"/>
                        </a:buClr>
                        <a:buSzPts val="1400"/>
                        <a:buFont typeface="Roboto"/>
                        <a:buNone/>
                      </a:pPr>
                      <a:r>
                        <a:rPr lang="ja-JP" sz="1400" b="0" i="0" u="none" strike="noStrike" cap="none">
                          <a:solidFill>
                            <a:srgbClr val="FFFFFF"/>
                          </a:solidFill>
                          <a:latin typeface="Roboto"/>
                          <a:ea typeface="Roboto"/>
                          <a:cs typeface="Roboto"/>
                          <a:sym typeface="Roboto"/>
                        </a:rPr>
                        <a:t>[FULL]</a:t>
                      </a:r>
                      <a:endParaRPr/>
                    </a:p>
                  </a:txBody>
                  <a:tcPr marL="91450" marR="91450" marT="45725" marB="4572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4">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もしくは静止画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-音声なし、最大15秒</a:t>
                      </a:r>
                      <a:endParaRPr/>
                    </a:p>
                  </a:txBody>
                  <a:tcPr marL="91450" marR="91450" marT="45725" marB="4572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発車から</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2本目～8本目</a:t>
                      </a:r>
                      <a:endParaRPr sz="1400" b="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コンテンツ枠</a:t>
                      </a:r>
                      <a:endParaRPr/>
                    </a:p>
                  </a:txBody>
                  <a:tcPr marL="91450" marR="91450" marT="45725" marB="4572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3,800,000回</a:t>
                      </a:r>
                      <a:endParaRPr/>
                    </a:p>
                  </a:txBody>
                  <a:tcPr marL="91450" marR="91450" marT="45725" marB="4572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3枠</a:t>
                      </a:r>
                      <a:endParaRPr/>
                    </a:p>
                  </a:txBody>
                  <a:tcPr marL="91450" marR="91450" marT="45725" marB="4572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lgn="ctr">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600万円</a:t>
                      </a:r>
                      <a:endParaRPr/>
                    </a:p>
                    <a:p>
                      <a:pPr marL="0" marR="0" lvl="0" indent="0" algn="ctr" rtl="0">
                        <a:lnSpc>
                          <a:spcPct val="100000"/>
                        </a:lnSpc>
                        <a:spcBef>
                          <a:spcPts val="0"/>
                        </a:spcBef>
                        <a:spcAft>
                          <a:spcPts val="0"/>
                        </a:spcAft>
                        <a:buClr>
                          <a:srgbClr val="000000"/>
                        </a:buClr>
                        <a:buSzPts val="1200"/>
                        <a:buFont typeface="Noto Sans JP"/>
                        <a:buNone/>
                      </a:pPr>
                      <a:r>
                        <a:rPr lang="ja-JP" sz="1200" b="0" i="0" u="none" strike="noStrike" cap="none">
                          <a:solidFill>
                            <a:srgbClr val="000000"/>
                          </a:solidFill>
                          <a:latin typeface="Noto Sans JP"/>
                          <a:ea typeface="Noto Sans JP"/>
                          <a:cs typeface="Noto Sans JP"/>
                          <a:sym typeface="Noto Sans JP"/>
                        </a:rPr>
                        <a:t>@1.6円（目安）</a:t>
                      </a:r>
                      <a:endParaRPr/>
                    </a:p>
                  </a:txBody>
                  <a:tcPr marL="8875" marR="8875" marT="8875" marB="0" anchor="ctr">
                    <a:lnL w="12700" cap="flat" cmpd="sng" algn="ctr">
                      <a:solidFill>
                        <a:srgbClr val="AAAAAA"/>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7362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1,900,000回</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6枠</a:t>
                      </a:r>
                      <a:endParaRPr/>
                    </a:p>
                  </a:txBody>
                  <a:tcPr marL="94375" marR="94375" marT="47175" marB="4717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lgn="ctr">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@1.6円（目安）</a:t>
                      </a:r>
                      <a:endParaRPr/>
                    </a:p>
                  </a:txBody>
                  <a:tcPr marL="8875" marR="8875" marT="8875" marB="0" anchor="ctr">
                    <a:lnL w="12700" cap="flat" cmpd="sng" algn="ctr">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64682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3rd Contents</a:t>
                      </a:r>
                      <a:endParaRPr/>
                    </a:p>
                  </a:txBody>
                  <a:tcPr marL="94375" marR="94375" marT="47175" marB="47175" anchor="ctr">
                    <a:lnL w="12700" cap="flat" cmpd="sng">
                      <a:solidFill>
                        <a:srgbClr val="AAAAAA"/>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12700" cap="flat" cmpd="sng">
                      <a:solidFill>
                        <a:srgbClr val="AAAAAA"/>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コンテンツ枠</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1,800,000回</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3枠</a:t>
                      </a:r>
                      <a:endParaRPr/>
                    </a:p>
                  </a:txBody>
                  <a:tcPr marL="94375" marR="94375" marT="47175" marB="4717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lgn="ctr">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320万円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@1.8円（目安）</a:t>
                      </a:r>
                      <a:endParaRPr/>
                    </a:p>
                  </a:txBody>
                  <a:tcPr marL="8875" marR="8875" marT="8875" marB="0" anchor="ctr">
                    <a:lnL w="12700" cap="flat" cmpd="sng" algn="ctr">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12700" cap="flat" cmpd="sng">
                      <a:solidFill>
                        <a:srgbClr val="AAAAAA"/>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900,000回</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6枠</a:t>
                      </a:r>
                      <a:endParaRPr/>
                    </a:p>
                  </a:txBody>
                  <a:tcPr marL="94375" marR="94375" marT="47175" marB="4717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160万円</a:t>
                      </a:r>
                      <a:endParaRPr dirty="0"/>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@1.8円（目安）</a:t>
                      </a:r>
                      <a:endParaRPr dirty="0"/>
                    </a:p>
                  </a:txBody>
                  <a:tcPr marL="8875" marR="8875" marT="8875" marB="0" anchor="ctr">
                    <a:lnL w="12700" cap="flat" cmpd="sng" algn="ctr">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521" name="Google Shape;521;p20"/>
          <p:cNvSpPr txBox="1"/>
          <p:nvPr/>
        </p:nvSpPr>
        <p:spPr>
          <a:xfrm>
            <a:off x="506813" y="9268465"/>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20</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26"/>
        <p:cNvGrpSpPr/>
        <p:nvPr/>
      </p:nvGrpSpPr>
      <p:grpSpPr>
        <a:xfrm>
          <a:off x="0" y="0"/>
          <a:ext cx="0" cy="0"/>
          <a:chOff x="0" y="0"/>
          <a:chExt cx="0" cy="0"/>
        </a:xfrm>
      </p:grpSpPr>
      <p:sp>
        <p:nvSpPr>
          <p:cNvPr id="527" name="Google Shape;527;p21"/>
          <p:cNvSpPr txBox="1"/>
          <p:nvPr/>
        </p:nvSpPr>
        <p:spPr>
          <a:xfrm>
            <a:off x="531845" y="510988"/>
            <a:ext cx="348557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エリア指定メニュー</a:t>
            </a:r>
            <a:endParaRPr sz="2800" b="1">
              <a:solidFill>
                <a:schemeClr val="lt1"/>
              </a:solidFill>
              <a:latin typeface="Noto Sans JP"/>
              <a:ea typeface="Noto Sans JP"/>
              <a:cs typeface="Noto Sans JP"/>
              <a:sym typeface="Noto Sans JP"/>
            </a:endParaRPr>
          </a:p>
        </p:txBody>
      </p:sp>
      <p:sp>
        <p:nvSpPr>
          <p:cNvPr id="528" name="Google Shape;528;p21"/>
          <p:cNvSpPr txBox="1"/>
          <p:nvPr/>
        </p:nvSpPr>
        <p:spPr>
          <a:xfrm>
            <a:off x="4255064" y="227961"/>
            <a:ext cx="7661072" cy="112642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エリア別に掲載できるメニュー。掲載位置は 3rd Ads ポジションとなります。</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全メニュー共通で、期間掲載保証となります。</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掲載期間は1週間単位（月曜日0時掲載開始）が基本となります。</a:t>
            </a:r>
            <a:endParaRPr lang="en-US" altLang="ja-JP" sz="1600" dirty="0">
              <a:solidFill>
                <a:schemeClr val="lt1"/>
              </a:solidFill>
              <a:latin typeface="Noto Sans JP"/>
              <a:ea typeface="Noto Sans JP"/>
              <a:cs typeface="Noto Sans JP"/>
              <a:sym typeface="Noto Sans JP"/>
            </a:endParaRPr>
          </a:p>
        </p:txBody>
      </p:sp>
      <p:graphicFrame>
        <p:nvGraphicFramePr>
          <p:cNvPr id="529" name="Google Shape;529;p21"/>
          <p:cNvGraphicFramePr/>
          <p:nvPr>
            <p:extLst>
              <p:ext uri="{D42A27DB-BD31-4B8C-83A1-F6EECF244321}">
                <p14:modId xmlns:p14="http://schemas.microsoft.com/office/powerpoint/2010/main" val="1409366774"/>
              </p:ext>
            </p:extLst>
          </p:nvPr>
        </p:nvGraphicFramePr>
        <p:xfrm>
          <a:off x="570290" y="1898074"/>
          <a:ext cx="17165275" cy="6911721"/>
        </p:xfrm>
        <a:graphic>
          <a:graphicData uri="http://schemas.openxmlformats.org/drawingml/2006/table">
            <a:tbl>
              <a:tblPr>
                <a:noFill/>
                <a:tableStyleId>{16192430-A264-47DB-ADF5-F16E39A7DEEF}</a:tableStyleId>
              </a:tblPr>
              <a:tblGrid>
                <a:gridCol w="1772250">
                  <a:extLst>
                    <a:ext uri="{9D8B030D-6E8A-4147-A177-3AD203B41FA5}">
                      <a16:colId xmlns:a16="http://schemas.microsoft.com/office/drawing/2014/main" val="20000"/>
                    </a:ext>
                  </a:extLst>
                </a:gridCol>
                <a:gridCol w="1772250">
                  <a:extLst>
                    <a:ext uri="{9D8B030D-6E8A-4147-A177-3AD203B41FA5}">
                      <a16:colId xmlns:a16="http://schemas.microsoft.com/office/drawing/2014/main" val="20001"/>
                    </a:ext>
                  </a:extLst>
                </a:gridCol>
                <a:gridCol w="1945825">
                  <a:extLst>
                    <a:ext uri="{9D8B030D-6E8A-4147-A177-3AD203B41FA5}">
                      <a16:colId xmlns:a16="http://schemas.microsoft.com/office/drawing/2014/main" val="20002"/>
                    </a:ext>
                  </a:extLst>
                </a:gridCol>
                <a:gridCol w="1945825">
                  <a:extLst>
                    <a:ext uri="{9D8B030D-6E8A-4147-A177-3AD203B41FA5}">
                      <a16:colId xmlns:a16="http://schemas.microsoft.com/office/drawing/2014/main" val="20003"/>
                    </a:ext>
                  </a:extLst>
                </a:gridCol>
                <a:gridCol w="2051950">
                  <a:extLst>
                    <a:ext uri="{9D8B030D-6E8A-4147-A177-3AD203B41FA5}">
                      <a16:colId xmlns:a16="http://schemas.microsoft.com/office/drawing/2014/main" val="20004"/>
                    </a:ext>
                  </a:extLst>
                </a:gridCol>
                <a:gridCol w="1839700">
                  <a:extLst>
                    <a:ext uri="{9D8B030D-6E8A-4147-A177-3AD203B41FA5}">
                      <a16:colId xmlns:a16="http://schemas.microsoft.com/office/drawing/2014/main" val="20005"/>
                    </a:ext>
                  </a:extLst>
                </a:gridCol>
                <a:gridCol w="1945825">
                  <a:extLst>
                    <a:ext uri="{9D8B030D-6E8A-4147-A177-3AD203B41FA5}">
                      <a16:colId xmlns:a16="http://schemas.microsoft.com/office/drawing/2014/main" val="20006"/>
                    </a:ext>
                  </a:extLst>
                </a:gridCol>
                <a:gridCol w="1945825">
                  <a:extLst>
                    <a:ext uri="{9D8B030D-6E8A-4147-A177-3AD203B41FA5}">
                      <a16:colId xmlns:a16="http://schemas.microsoft.com/office/drawing/2014/main" val="20007"/>
                    </a:ext>
                  </a:extLst>
                </a:gridCol>
                <a:gridCol w="1945825">
                  <a:extLst>
                    <a:ext uri="{9D8B030D-6E8A-4147-A177-3AD203B41FA5}">
                      <a16:colId xmlns:a16="http://schemas.microsoft.com/office/drawing/2014/main" val="20008"/>
                    </a:ext>
                  </a:extLst>
                </a:gridCol>
              </a:tblGrid>
              <a:tr h="303600">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メニュー名</a:t>
                      </a:r>
                      <a:endParaRPr/>
                    </a:p>
                  </a:txBody>
                  <a:tcPr marL="95250" marR="95250" marT="47625" marB="47625" anchor="ctr">
                    <a:lnL w="12700" cap="flat" cmpd="sng">
                      <a:solidFill>
                        <a:srgbClr val="A9A9A9"/>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hMerge="1">
                  <a:txBody>
                    <a:bodyPr/>
                    <a:lstStyle/>
                    <a:p>
                      <a:endParaRPr lang="ja-JP"/>
                    </a:p>
                  </a:txBody>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展開エリア</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枠数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台数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広告料金（税抜）</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733679">
                <a:tc row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東京</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9">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9">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dirty="0">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東京</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760,000回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8</a:t>
                      </a:r>
                      <a:r>
                        <a:rPr lang="ja-JP" sz="1400" b="0" i="0" u="none" strike="noStrike" cap="none">
                          <a:solidFill>
                            <a:srgbClr val="000000"/>
                          </a:solidFill>
                          <a:latin typeface="Noto Sans JP"/>
                          <a:ea typeface="Noto Sans JP"/>
                          <a:cs typeface="Noto Sans JP"/>
                          <a:sym typeface="Noto Sans JP"/>
                        </a:rPr>
                        <a:t>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25,500台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380万円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@5.0円（目安）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733679">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380,000回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16</a:t>
                      </a:r>
                      <a:r>
                        <a:rPr lang="ja-JP" sz="1400" b="0" i="0" u="none" strike="noStrike" cap="none">
                          <a:solidFill>
                            <a:srgbClr val="000000"/>
                          </a:solidFill>
                          <a:latin typeface="Noto Sans JP"/>
                          <a:ea typeface="Noto Sans JP"/>
                          <a:cs typeface="Noto Sans JP"/>
                          <a:sym typeface="Noto Sans JP"/>
                        </a:rPr>
                        <a:t>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12,750台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190万円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@5.0円（目安）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2"/>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関東</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神奈川・埼玉・千葉・</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茨城・栃木・群馬</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250,000回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7">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8</a:t>
                      </a:r>
                      <a:r>
                        <a:rPr lang="ja-JP" sz="1400" b="0" i="0" u="none" strike="noStrike" cap="none">
                          <a:solidFill>
                            <a:srgbClr val="000000"/>
                          </a:solidFill>
                          <a:latin typeface="Noto Sans JP"/>
                          <a:ea typeface="Noto Sans JP"/>
                          <a:cs typeface="Noto Sans JP"/>
                          <a:sym typeface="Noto Sans JP"/>
                        </a:rPr>
                        <a:t>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14,</a:t>
                      </a:r>
                      <a:r>
                        <a:rPr lang="en-US" altLang="ja-JP" sz="1400" b="0" i="0" u="none" strike="noStrike" cap="none" dirty="0">
                          <a:solidFill>
                            <a:srgbClr val="000000"/>
                          </a:solidFill>
                          <a:latin typeface="Noto Sans JP"/>
                          <a:ea typeface="Noto Sans JP"/>
                          <a:cs typeface="Noto Sans JP"/>
                          <a:sym typeface="Noto Sans JP"/>
                        </a:rPr>
                        <a:t>790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3"/>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関西</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大阪・京都・兵庫・</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滋賀・奈良・和歌山</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340,000回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17,</a:t>
                      </a:r>
                      <a:r>
                        <a:rPr lang="en-US" altLang="ja-JP" sz="1400" b="0" i="0" u="none" strike="noStrike" cap="none" dirty="0">
                          <a:solidFill>
                            <a:srgbClr val="000000"/>
                          </a:solidFill>
                          <a:latin typeface="Noto Sans JP"/>
                          <a:ea typeface="Noto Sans JP"/>
                          <a:cs typeface="Noto Sans JP"/>
                          <a:sym typeface="Noto Sans JP"/>
                        </a:rPr>
                        <a:t>130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136万円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4"/>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東海</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愛知・岐阜・</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静岡・三重</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a:t>
                      </a:r>
                      <a:r>
                        <a:rPr lang="en-US" altLang="ja-JP" sz="1400" b="0" i="0" u="none" strike="noStrike" cap="none" dirty="0">
                          <a:solidFill>
                            <a:srgbClr val="000000"/>
                          </a:solidFill>
                          <a:latin typeface="Noto Sans JP"/>
                          <a:ea typeface="Noto Sans JP"/>
                          <a:cs typeface="Noto Sans JP"/>
                          <a:sym typeface="Noto Sans JP"/>
                        </a:rPr>
                        <a:t>410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36万円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5"/>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九州</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福岡・佐賀・</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長崎・熊本</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a:t>
                      </a:r>
                      <a:r>
                        <a:rPr lang="en-US" altLang="ja-JP" sz="1400" b="0" i="0" u="none" strike="noStrike" cap="none" dirty="0">
                          <a:solidFill>
                            <a:srgbClr val="000000"/>
                          </a:solidFill>
                          <a:latin typeface="Noto Sans JP"/>
                          <a:ea typeface="Noto Sans JP"/>
                          <a:cs typeface="Noto Sans JP"/>
                          <a:sym typeface="Noto Sans JP"/>
                        </a:rPr>
                        <a:t>980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@4.3円（目安）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6"/>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北海道</a:t>
                      </a:r>
                      <a:endParaRPr dirty="0"/>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北海道</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2,400台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7"/>
                  </a:ext>
                </a:extLst>
              </a:tr>
              <a:tr h="733679">
                <a:tc gridSpan="2">
                  <a:txBody>
                    <a:bodyPr/>
                    <a:lstStyle/>
                    <a:p>
                      <a:pPr marL="0" marR="0" lvl="0" indent="0" algn="ctr" rtl="0">
                        <a:spcBef>
                          <a:spcPts val="0"/>
                        </a:spcBef>
                        <a:spcAft>
                          <a:spcPts val="0"/>
                        </a:spcAft>
                        <a:buNone/>
                      </a:pPr>
                      <a:r>
                        <a:rPr lang="en-GB" altLang="ja-JP" sz="1400" b="1" i="0" u="none" strike="noStrike" cap="none" dirty="0">
                          <a:solidFill>
                            <a:srgbClr val="FFFFFF"/>
                          </a:solidFill>
                          <a:latin typeface="Noto Sans JP"/>
                          <a:ea typeface="Noto Sans JP"/>
                          <a:cs typeface="Noto Sans JP"/>
                          <a:sym typeface="Noto Sans JP"/>
                        </a:rPr>
                        <a:t>Area Ads </a:t>
                      </a:r>
                      <a:r>
                        <a:rPr lang="ja-JP" altLang="en-US" sz="1400" b="1" i="0" u="none" strike="noStrike" cap="none">
                          <a:solidFill>
                            <a:srgbClr val="FFFFFF"/>
                          </a:solidFill>
                          <a:latin typeface="Noto Sans JP"/>
                          <a:ea typeface="Noto Sans JP"/>
                          <a:cs typeface="Noto Sans JP"/>
                          <a:sym typeface="Noto Sans JP"/>
                        </a:rPr>
                        <a:t>広島</a:t>
                      </a:r>
                      <a:endParaRPr lang="ja-JP" altLang="en-US" dirty="0"/>
                    </a:p>
                  </a:txBody>
                  <a:tcPr marL="95250" marR="95250" marT="47625" marB="47625" anchor="ctr">
                    <a:lnL w="9525" cap="flat" cmpd="sng">
                      <a:solidFill>
                        <a:srgbClr val="6E6E6E"/>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lgn="ctr">
                      <a:solidFill>
                        <a:srgbClr val="6E6E6E"/>
                      </a:solidFill>
                      <a:prstDash val="solid"/>
                      <a:round/>
                      <a:headEnd type="none" w="sm" len="sm"/>
                      <a:tailEnd type="none" w="sm" len="sm"/>
                    </a:lnB>
                    <a:solidFill>
                      <a:srgbClr val="AAAAAA"/>
                    </a:solidFill>
                  </a:tcPr>
                </a:tc>
                <a:tc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rtl="0">
                        <a:spcBef>
                          <a:spcPts val="0"/>
                        </a:spcBef>
                        <a:spcAft>
                          <a:spcPts val="0"/>
                        </a:spcAft>
                        <a:buNone/>
                      </a:pPr>
                      <a:r>
                        <a:rPr lang="ja-JP" altLang="en-US"/>
                        <a:t>広島</a:t>
                      </a:r>
                      <a:endParaRPr dirty="0"/>
                    </a:p>
                  </a:txBody>
                  <a:tcPr marL="95250" marR="95250" marT="47625" marB="47625" anchor="ctr">
                    <a:lnL w="9525" cap="flat" cmpd="sng" algn="ctr">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dirty="0"/>
                        <a:t>60,000回</a:t>
                      </a:r>
                    </a:p>
                    <a:p>
                      <a:pPr marL="0" marR="0" lvl="0" indent="0" algn="ctr" rtl="0">
                        <a:spcBef>
                          <a:spcPts val="0"/>
                        </a:spcBef>
                        <a:spcAft>
                          <a:spcPts val="0"/>
                        </a:spcAft>
                        <a:buNone/>
                      </a:pPr>
                      <a:r>
                        <a:rPr lang="en-US" altLang="ja-JP" sz="1200" dirty="0"/>
                        <a:t>※2</a:t>
                      </a:r>
                      <a:r>
                        <a:rPr lang="ja-JP" altLang="en-US" sz="1200"/>
                        <a:t>週間</a:t>
                      </a:r>
                      <a:endParaRPr sz="1200" dirty="0"/>
                    </a:p>
                  </a:txBody>
                  <a:tcPr marL="95250" marR="95250" marT="47625" marB="47625" anchor="ctr">
                    <a:lnL w="9525" cap="flat" cmpd="sng" algn="ctr">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vMerge="1">
                  <a:txBody>
                    <a:bodyPr/>
                    <a:lstStyle/>
                    <a:p>
                      <a:endParaRPr kumimoji="1" lang="ja-JP" altLang="en-US"/>
                    </a:p>
                  </a:txBody>
                  <a:tcPr/>
                </a:tc>
                <a:tc>
                  <a:txBody>
                    <a:bodyPr/>
                    <a:lstStyle/>
                    <a:p>
                      <a:pPr marL="0" marR="0" lvl="0" indent="0" algn="ctr" rtl="0">
                        <a:spcBef>
                          <a:spcPts val="0"/>
                        </a:spcBef>
                        <a:spcAft>
                          <a:spcPts val="0"/>
                        </a:spcAft>
                        <a:buNone/>
                      </a:pPr>
                      <a:r>
                        <a:rPr lang="en-US" dirty="0"/>
                        <a:t>600台</a:t>
                      </a:r>
                      <a:endParaRPr dirty="0"/>
                    </a:p>
                  </a:txBody>
                  <a:tcPr marL="95250" marR="95250" marT="47625" marB="47625" anchor="ctr">
                    <a:lnL w="9525" cap="flat" cmpd="sng" algn="ctr">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24</a:t>
                      </a:r>
                      <a:r>
                        <a:rPr lang="ja-JP" altLang="en-US" sz="1400" b="0" i="0" u="none" strike="noStrike" cap="none">
                          <a:solidFill>
                            <a:srgbClr val="000000"/>
                          </a:solidFill>
                          <a:latin typeface="Noto Sans JP"/>
                          <a:ea typeface="Noto Sans JP"/>
                          <a:cs typeface="Noto Sans JP"/>
                          <a:sym typeface="Noto Sans JP"/>
                        </a:rPr>
                        <a:t>万円</a:t>
                      </a:r>
                      <a:endParaRPr lang="ja-JP" altLang="en-US" sz="1200"/>
                    </a:p>
                    <a:p>
                      <a:pPr marL="0" marR="0" lvl="0" indent="0" algn="ctr" rtl="0">
                        <a:spcBef>
                          <a:spcPts val="0"/>
                        </a:spcBef>
                        <a:spcAft>
                          <a:spcPts val="0"/>
                        </a:spcAft>
                        <a:buNone/>
                      </a:pPr>
                      <a:r>
                        <a:rPr lang="en-US" altLang="ja-JP" sz="1200" b="0" i="0" u="none" strike="noStrike" cap="none" dirty="0">
                          <a:solidFill>
                            <a:srgbClr val="000000"/>
                          </a:solidFill>
                          <a:latin typeface="Noto Sans JP"/>
                          <a:ea typeface="Noto Sans JP"/>
                          <a:cs typeface="Noto Sans JP"/>
                          <a:sym typeface="Noto Sans JP"/>
                        </a:rPr>
                        <a:t>@4.0</a:t>
                      </a:r>
                      <a:r>
                        <a:rPr lang="ja-JP" altLang="en-US" sz="1200" b="0" i="0" u="none" strike="noStrike" cap="none">
                          <a:solidFill>
                            <a:srgbClr val="000000"/>
                          </a:solidFill>
                          <a:latin typeface="Noto Sans JP"/>
                          <a:ea typeface="Noto Sans JP"/>
                          <a:cs typeface="Noto Sans JP"/>
                          <a:sym typeface="Noto Sans JP"/>
                        </a:rPr>
                        <a:t>円（目安）</a:t>
                      </a:r>
                    </a:p>
                  </a:txBody>
                  <a:tcPr marL="7525" marR="7525" marT="752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extLst>
                  <a:ext uri="{0D108BD9-81ED-4DB2-BD59-A6C34878D82A}">
                    <a16:rowId xmlns:a16="http://schemas.microsoft.com/office/drawing/2014/main" val="3240996448"/>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沖縄</a:t>
                      </a:r>
                      <a:endParaRPr dirty="0"/>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沖縄</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4</a:t>
                      </a:r>
                      <a:r>
                        <a:rPr lang="ja-JP" sz="1400" b="0" i="0" u="none" strike="noStrike" cap="none">
                          <a:solidFill>
                            <a:srgbClr val="000000"/>
                          </a:solidFill>
                          <a:latin typeface="Noto Sans JP"/>
                          <a:ea typeface="Noto Sans JP"/>
                          <a:cs typeface="Noto Sans JP"/>
                          <a:sym typeface="Noto Sans JP"/>
                        </a:rPr>
                        <a:t>0,000回</a:t>
                      </a:r>
                      <a:endParaRPr sz="1400" b="0" i="0" u="none" strike="noStrike" cap="none" dirty="0">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a:t>
                      </a:r>
                      <a:r>
                        <a:rPr lang="en-US" altLang="ja-JP" sz="1200" b="0" i="0" u="none" strike="noStrike" cap="none" dirty="0">
                          <a:solidFill>
                            <a:srgbClr val="000000"/>
                          </a:solidFill>
                          <a:latin typeface="Noto Sans JP"/>
                          <a:ea typeface="Noto Sans JP"/>
                          <a:cs typeface="Noto Sans JP"/>
                          <a:sym typeface="Noto Sans JP"/>
                        </a:rPr>
                        <a:t>2</a:t>
                      </a:r>
                      <a:r>
                        <a:rPr lang="ja-JP" sz="1200" b="0" i="0" u="none" strike="noStrike" cap="none">
                          <a:solidFill>
                            <a:srgbClr val="000000"/>
                          </a:solidFill>
                          <a:latin typeface="Noto Sans JP"/>
                          <a:ea typeface="Noto Sans JP"/>
                          <a:cs typeface="Noto Sans JP"/>
                          <a:sym typeface="Noto Sans JP"/>
                        </a:rPr>
                        <a:t>週間</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8</a:t>
                      </a:r>
                      <a:r>
                        <a:rPr lang="ja-JP" sz="1400" b="0" i="0" u="none" strike="noStrike" cap="none">
                          <a:solidFill>
                            <a:srgbClr val="000000"/>
                          </a:solidFill>
                          <a:latin typeface="Noto Sans JP"/>
                          <a:ea typeface="Noto Sans JP"/>
                          <a:cs typeface="Noto Sans JP"/>
                          <a:sym typeface="Noto Sans JP"/>
                        </a:rPr>
                        <a:t>00台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16</a:t>
                      </a:r>
                      <a:r>
                        <a:rPr lang="ja-JP" sz="1400" b="0" i="0" u="none" strike="noStrike" cap="none">
                          <a:solidFill>
                            <a:srgbClr val="000000"/>
                          </a:solidFill>
                          <a:latin typeface="Noto Sans JP"/>
                          <a:ea typeface="Noto Sans JP"/>
                          <a:cs typeface="Noto Sans JP"/>
                          <a:sym typeface="Noto Sans JP"/>
                        </a:rPr>
                        <a:t>万円</a:t>
                      </a:r>
                      <a:endParaRPr dirty="0"/>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sz="1200" b="0" i="0" u="none" strike="noStrike" cap="none" dirty="0">
                        <a:solidFill>
                          <a:srgbClr val="000000"/>
                        </a:solidFill>
                        <a:latin typeface="Noto Sans JP"/>
                        <a:ea typeface="Noto Sans JP"/>
                        <a:cs typeface="Noto Sans JP"/>
                        <a:sym typeface="Noto Sans JP"/>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530" name="Google Shape;530;p21"/>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21</a:t>
            </a:fld>
            <a:endParaRPr sz="2000" b="1" i="0" dirty="0">
              <a:solidFill>
                <a:srgbClr val="AAAAAA"/>
              </a:solidFill>
              <a:latin typeface="Roboto Black"/>
              <a:ea typeface="Roboto Black"/>
              <a:cs typeface="Roboto Black"/>
              <a:sym typeface="Roboto Black"/>
            </a:endParaRPr>
          </a:p>
        </p:txBody>
      </p:sp>
      <p:sp>
        <p:nvSpPr>
          <p:cNvPr id="3" name="テキスト ボックス 2">
            <a:extLst>
              <a:ext uri="{FF2B5EF4-FFF2-40B4-BE49-F238E27FC236}">
                <a16:creationId xmlns:a16="http://schemas.microsoft.com/office/drawing/2014/main" id="{E598CCE3-E433-3A6C-0B55-23BB3BC44560}"/>
              </a:ext>
            </a:extLst>
          </p:cNvPr>
          <p:cNvSpPr txBox="1"/>
          <p:nvPr/>
        </p:nvSpPr>
        <p:spPr>
          <a:xfrm>
            <a:off x="570290" y="8879758"/>
            <a:ext cx="9144000" cy="303738"/>
          </a:xfrm>
          <a:prstGeom prst="rect">
            <a:avLst/>
          </a:prstGeom>
          <a:noFill/>
        </p:spPr>
        <p:txBody>
          <a:bodyPr wrap="square">
            <a:spAutoFit/>
          </a:bodyPr>
          <a:lstStyle/>
          <a:p>
            <a:pPr marL="0" marR="0" lvl="0" indent="0" algn="l" rtl="0">
              <a:lnSpc>
                <a:spcPct val="140000"/>
              </a:lnSpc>
              <a:spcBef>
                <a:spcPts val="0"/>
              </a:spcBef>
              <a:spcAft>
                <a:spcPts val="0"/>
              </a:spcAft>
              <a:buNone/>
            </a:pPr>
            <a:r>
              <a:rPr lang="en-US" altLang="ja-JP" sz="1100" dirty="0">
                <a:solidFill>
                  <a:schemeClr val="tx1"/>
                </a:solidFill>
                <a:latin typeface="Noto Sans JP"/>
                <a:ea typeface="Noto Sans JP"/>
                <a:cs typeface="Noto Sans JP"/>
                <a:sym typeface="Noto Sans JP"/>
              </a:rPr>
              <a:t>※</a:t>
            </a:r>
            <a:r>
              <a:rPr lang="ja-JP" altLang="en-US" sz="1100">
                <a:solidFill>
                  <a:schemeClr val="tx1"/>
                </a:solidFill>
                <a:latin typeface="Noto Sans JP"/>
                <a:ea typeface="Noto Sans JP"/>
                <a:cs typeface="Noto Sans JP"/>
                <a:sym typeface="Noto Sans JP"/>
              </a:rPr>
              <a:t>上記、記載エリア以外の県指定配信をご希望の際は別途お問い合わせください。</a:t>
            </a:r>
            <a:endParaRPr lang="ja-JP" altLang="en-US" sz="1100" dirty="0">
              <a:solidFill>
                <a:schemeClr val="tx1"/>
              </a:solidFill>
              <a:latin typeface="Noto Sans JP"/>
              <a:ea typeface="Noto Sans JP"/>
              <a:cs typeface="Noto Sans JP"/>
              <a:sym typeface="Noto Sans J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2"/>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22</a:t>
            </a:fld>
            <a:endParaRPr sz="2000" b="1" i="0" dirty="0">
              <a:solidFill>
                <a:srgbClr val="AAAAAA"/>
              </a:solidFill>
              <a:latin typeface="Roboto Black"/>
              <a:ea typeface="Roboto Black"/>
              <a:cs typeface="Roboto Black"/>
              <a:sym typeface="Roboto Black"/>
            </a:endParaRPr>
          </a:p>
        </p:txBody>
      </p:sp>
      <p:sp>
        <p:nvSpPr>
          <p:cNvPr id="537" name="Google Shape;537;p22"/>
          <p:cNvSpPr txBox="1"/>
          <p:nvPr/>
        </p:nvSpPr>
        <p:spPr>
          <a:xfrm>
            <a:off x="531845" y="510988"/>
            <a:ext cx="27661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Targeting Ads</a:t>
            </a:r>
            <a:endParaRPr/>
          </a:p>
        </p:txBody>
      </p:sp>
      <p:sp>
        <p:nvSpPr>
          <p:cNvPr id="538" name="Google Shape;538;p22"/>
          <p:cNvSpPr txBox="1"/>
          <p:nvPr/>
        </p:nvSpPr>
        <p:spPr>
          <a:xfrm>
            <a:off x="3470075" y="615000"/>
            <a:ext cx="12627496"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タクシーアプリ『GO』でタクシーを配車したお客様を対象として属性に応じたクリエイティブの出しわけが可能なメニューです。</a:t>
            </a:r>
            <a:endParaRPr sz="1600">
              <a:solidFill>
                <a:schemeClr val="lt1"/>
              </a:solidFill>
              <a:latin typeface="Noto Sans JP"/>
              <a:ea typeface="Noto Sans JP"/>
              <a:cs typeface="Noto Sans JP"/>
              <a:sym typeface="Noto Sans JP"/>
            </a:endParaRPr>
          </a:p>
        </p:txBody>
      </p:sp>
      <p:sp>
        <p:nvSpPr>
          <p:cNvPr id="539" name="Google Shape;539;p22"/>
          <p:cNvSpPr/>
          <p:nvPr/>
        </p:nvSpPr>
        <p:spPr>
          <a:xfrm>
            <a:off x="2285370" y="8643507"/>
            <a:ext cx="10778015" cy="344390"/>
          </a:xfrm>
          <a:prstGeom prst="rect">
            <a:avLst/>
          </a:prstGeom>
          <a:noFill/>
          <a:ln>
            <a:noFill/>
          </a:ln>
        </p:spPr>
        <p:txBody>
          <a:bodyPr spcFirstLastPara="1" wrap="square" lIns="0" tIns="0" rIns="0" bIns="0" anchor="t" anchorCtr="0">
            <a:spAutoFit/>
          </a:bodyPr>
          <a:lstStyle/>
          <a:p>
            <a:pPr marL="171450" marR="0" lvl="0" indent="-171450" algn="l" rtl="0">
              <a:lnSpc>
                <a:spcPct val="160000"/>
              </a:lnSpc>
              <a:spcBef>
                <a:spcPts val="0"/>
              </a:spcBef>
              <a:spcAft>
                <a:spcPts val="0"/>
              </a:spcAft>
              <a:buClr>
                <a:srgbClr val="A9AAAA"/>
              </a:buClr>
              <a:buSzPts val="1600"/>
              <a:buFont typeface="Arial"/>
              <a:buChar char="※"/>
            </a:pPr>
            <a:r>
              <a:rPr lang="ja-JP" sz="1600">
                <a:solidFill>
                  <a:srgbClr val="A9AAAA"/>
                </a:solidFill>
                <a:latin typeface="Noto Sans JP"/>
                <a:ea typeface="Noto Sans JP"/>
                <a:cs typeface="Noto Sans JP"/>
                <a:sym typeface="Noto Sans JP"/>
              </a:rPr>
              <a:t>  広告の最適化を希望されないお客様に対しては、GOアプリ上でオプトアウトできる手段を提供しています。</a:t>
            </a:r>
            <a:endParaRPr sz="1600">
              <a:solidFill>
                <a:srgbClr val="A9AAAA"/>
              </a:solidFill>
              <a:latin typeface="Noto Sans JP"/>
              <a:ea typeface="Noto Sans JP"/>
              <a:cs typeface="Noto Sans JP"/>
              <a:sym typeface="Noto Sans JP"/>
            </a:endParaRPr>
          </a:p>
        </p:txBody>
      </p:sp>
      <p:sp>
        <p:nvSpPr>
          <p:cNvPr id="540" name="Google Shape;540;p22"/>
          <p:cNvSpPr txBox="1"/>
          <p:nvPr/>
        </p:nvSpPr>
        <p:spPr>
          <a:xfrm>
            <a:off x="2214645" y="4640316"/>
            <a:ext cx="23750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Noto Sans JP"/>
                <a:ea typeface="Noto Sans JP"/>
                <a:cs typeface="Noto Sans JP"/>
                <a:sym typeface="Noto Sans JP"/>
              </a:rPr>
              <a:t>配信セグメント</a:t>
            </a:r>
            <a:endParaRPr/>
          </a:p>
        </p:txBody>
      </p:sp>
      <p:sp>
        <p:nvSpPr>
          <p:cNvPr id="541" name="Google Shape;541;p22"/>
          <p:cNvSpPr txBox="1"/>
          <p:nvPr/>
        </p:nvSpPr>
        <p:spPr>
          <a:xfrm>
            <a:off x="2244573" y="3085289"/>
            <a:ext cx="10491713" cy="113524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2400">
                <a:solidFill>
                  <a:schemeClr val="dk1"/>
                </a:solidFill>
                <a:latin typeface="Noto Sans JP"/>
                <a:ea typeface="Noto Sans JP"/>
                <a:cs typeface="Noto Sans JP"/>
                <a:sym typeface="Noto Sans JP"/>
              </a:rPr>
              <a:t>お客様から予め利用同意を得ているアプリ利用情報のみを用いて、適正に広告の最適化を行います。</a:t>
            </a:r>
            <a:endParaRPr sz="2400">
              <a:solidFill>
                <a:schemeClr val="dk1"/>
              </a:solidFill>
              <a:latin typeface="Noto Sans JP"/>
              <a:ea typeface="Noto Sans JP"/>
              <a:cs typeface="Noto Sans JP"/>
              <a:sym typeface="Noto Sans JP"/>
            </a:endParaRPr>
          </a:p>
        </p:txBody>
      </p:sp>
      <p:sp>
        <p:nvSpPr>
          <p:cNvPr id="542" name="Google Shape;542;p22"/>
          <p:cNvSpPr txBox="1"/>
          <p:nvPr/>
        </p:nvSpPr>
        <p:spPr>
          <a:xfrm>
            <a:off x="2229074" y="5125610"/>
            <a:ext cx="6011902" cy="168924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Arial"/>
              <a:buAutoNum type="arabicPeriod"/>
            </a:pPr>
            <a:r>
              <a:rPr lang="ja-JP" sz="2400">
                <a:solidFill>
                  <a:schemeClr val="dk1"/>
                </a:solidFill>
                <a:latin typeface="Noto Sans JP"/>
                <a:ea typeface="Noto Sans JP"/>
                <a:cs typeface="Noto Sans JP"/>
                <a:sym typeface="Noto Sans JP"/>
              </a:rPr>
              <a:t>性別（男性・女性）</a:t>
            </a:r>
            <a:endParaRPr sz="2400">
              <a:solidFill>
                <a:schemeClr val="dk1"/>
              </a:solidFill>
              <a:latin typeface="Noto Sans JP"/>
              <a:ea typeface="Noto Sans JP"/>
              <a:cs typeface="Noto Sans JP"/>
              <a:sym typeface="Noto Sans JP"/>
            </a:endParaRPr>
          </a:p>
          <a:p>
            <a:pPr marL="342900" marR="0" lvl="0" indent="-342900" algn="l" rtl="0">
              <a:lnSpc>
                <a:spcPct val="150000"/>
              </a:lnSpc>
              <a:spcBef>
                <a:spcPts val="0"/>
              </a:spcBef>
              <a:spcAft>
                <a:spcPts val="0"/>
              </a:spcAft>
              <a:buClr>
                <a:schemeClr val="dk1"/>
              </a:buClr>
              <a:buSzPts val="2400"/>
              <a:buFont typeface="Arial"/>
              <a:buAutoNum type="arabicPeriod"/>
            </a:pPr>
            <a:r>
              <a:rPr lang="ja-JP" sz="2400">
                <a:solidFill>
                  <a:schemeClr val="dk1"/>
                </a:solidFill>
                <a:latin typeface="Noto Sans JP"/>
                <a:ea typeface="Noto Sans JP"/>
                <a:cs typeface="Noto Sans JP"/>
                <a:sym typeface="Noto Sans JP"/>
              </a:rPr>
              <a:t>年代（20代・30代・40代・50代以上）</a:t>
            </a:r>
            <a:endParaRPr sz="2400">
              <a:solidFill>
                <a:schemeClr val="dk1"/>
              </a:solidFill>
              <a:latin typeface="Noto Sans JP"/>
              <a:ea typeface="Noto Sans JP"/>
              <a:cs typeface="Noto Sans JP"/>
              <a:sym typeface="Noto Sans JP"/>
            </a:endParaRPr>
          </a:p>
          <a:p>
            <a:pPr marL="342900" marR="0" lvl="0" indent="-342900" algn="l" rtl="0">
              <a:lnSpc>
                <a:spcPct val="150000"/>
              </a:lnSpc>
              <a:spcBef>
                <a:spcPts val="0"/>
              </a:spcBef>
              <a:spcAft>
                <a:spcPts val="0"/>
              </a:spcAft>
              <a:buClr>
                <a:schemeClr val="dk1"/>
              </a:buClr>
              <a:buSzPts val="2400"/>
              <a:buFont typeface="Arial"/>
              <a:buAutoNum type="arabicPeriod"/>
            </a:pPr>
            <a:r>
              <a:rPr lang="ja-JP" sz="2400">
                <a:solidFill>
                  <a:schemeClr val="dk1"/>
                </a:solidFill>
                <a:latin typeface="Noto Sans JP"/>
                <a:ea typeface="Noto Sans JP"/>
                <a:cs typeface="Noto Sans JP"/>
                <a:sym typeface="Noto Sans JP"/>
              </a:rPr>
              <a:t>乗車回数（1週間あたりの乗車頻度）</a:t>
            </a:r>
            <a:endParaRPr sz="2400">
              <a:solidFill>
                <a:schemeClr val="dk1"/>
              </a:solidFill>
              <a:latin typeface="Noto Sans JP"/>
              <a:ea typeface="Noto Sans JP"/>
              <a:cs typeface="Noto Sans JP"/>
              <a:sym typeface="Noto Sans JP"/>
            </a:endParaRPr>
          </a:p>
        </p:txBody>
      </p:sp>
      <p:sp>
        <p:nvSpPr>
          <p:cNvPr id="543" name="Google Shape;543;p22"/>
          <p:cNvSpPr txBox="1"/>
          <p:nvPr/>
        </p:nvSpPr>
        <p:spPr>
          <a:xfrm>
            <a:off x="2229074" y="6838484"/>
            <a:ext cx="9438481" cy="4182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A9AAAA"/>
                </a:solidFill>
                <a:latin typeface="Noto Sans JP"/>
                <a:ea typeface="Noto Sans JP"/>
                <a:cs typeface="Noto Sans JP"/>
                <a:sym typeface="Noto Sans JP"/>
              </a:rPr>
              <a:t>①〜③のセグメント掛け合わせや、①〜③を選択した上で都道府県単位に指定した配信も可能です</a:t>
            </a:r>
            <a:endParaRPr sz="1600">
              <a:solidFill>
                <a:schemeClr val="dk1"/>
              </a:solidFill>
              <a:latin typeface="Noto Sans JP"/>
              <a:ea typeface="Noto Sans JP"/>
              <a:cs typeface="Noto Sans JP"/>
              <a:sym typeface="Noto Sans JP"/>
            </a:endParaRPr>
          </a:p>
        </p:txBody>
      </p:sp>
      <p:sp>
        <p:nvSpPr>
          <p:cNvPr id="544" name="Google Shape;544;p22"/>
          <p:cNvSpPr txBox="1"/>
          <p:nvPr/>
        </p:nvSpPr>
        <p:spPr>
          <a:xfrm>
            <a:off x="2243503" y="7662148"/>
            <a:ext cx="26879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Noto Sans JP"/>
                <a:ea typeface="Noto Sans JP"/>
                <a:cs typeface="Noto Sans JP"/>
                <a:sym typeface="Noto Sans JP"/>
              </a:rPr>
              <a:t>掲載位置・表示順</a:t>
            </a:r>
            <a:endParaRPr/>
          </a:p>
        </p:txBody>
      </p:sp>
      <p:sp>
        <p:nvSpPr>
          <p:cNvPr id="545" name="Google Shape;545;p22"/>
          <p:cNvSpPr txBox="1"/>
          <p:nvPr/>
        </p:nvSpPr>
        <p:spPr>
          <a:xfrm>
            <a:off x="2229074" y="8062258"/>
            <a:ext cx="10536859" cy="58124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2400">
                <a:solidFill>
                  <a:schemeClr val="dk1"/>
                </a:solidFill>
                <a:latin typeface="Noto Sans JP"/>
                <a:ea typeface="Noto Sans JP"/>
                <a:cs typeface="Noto Sans JP"/>
                <a:sym typeface="Noto Sans JP"/>
              </a:rPr>
              <a:t>3rd Adsでの掲載で、表示順は3rd Ads枠内でのランダム表示となります。</a:t>
            </a:r>
            <a:endParaRPr sz="2400">
              <a:solidFill>
                <a:schemeClr val="dk1"/>
              </a:solidFill>
              <a:latin typeface="Noto Sans JP"/>
              <a:ea typeface="Noto Sans JP"/>
              <a:cs typeface="Noto Sans JP"/>
              <a:sym typeface="Noto Sans JP"/>
            </a:endParaRPr>
          </a:p>
        </p:txBody>
      </p:sp>
      <p:grpSp>
        <p:nvGrpSpPr>
          <p:cNvPr id="546" name="Google Shape;546;p22"/>
          <p:cNvGrpSpPr/>
          <p:nvPr/>
        </p:nvGrpSpPr>
        <p:grpSpPr>
          <a:xfrm>
            <a:off x="2181744" y="2242041"/>
            <a:ext cx="10093341" cy="678846"/>
            <a:chOff x="4447339" y="2095477"/>
            <a:chExt cx="10093341" cy="678846"/>
          </a:xfrm>
        </p:grpSpPr>
        <p:sp>
          <p:nvSpPr>
            <p:cNvPr id="547" name="Google Shape;547;p22"/>
            <p:cNvSpPr txBox="1"/>
            <p:nvPr/>
          </p:nvSpPr>
          <p:spPr>
            <a:xfrm>
              <a:off x="4447339" y="2276489"/>
              <a:ext cx="100933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Noto Sans JP"/>
                  <a:ea typeface="Noto Sans JP"/>
                  <a:cs typeface="Noto Sans JP"/>
                  <a:sym typeface="Noto Sans JP"/>
                </a:rPr>
                <a:t>配信対象者：タクシーアプリ　　　　　でタクシーを配車したお客様</a:t>
              </a:r>
              <a:r>
                <a:rPr lang="ja-JP" sz="2400" baseline="30000">
                  <a:solidFill>
                    <a:schemeClr val="dk1"/>
                  </a:solidFill>
                  <a:latin typeface="Noto Sans JP"/>
                  <a:ea typeface="Noto Sans JP"/>
                  <a:cs typeface="Noto Sans JP"/>
                  <a:sym typeface="Noto Sans JP"/>
                </a:rPr>
                <a:t>※</a:t>
              </a:r>
              <a:endParaRPr/>
            </a:p>
          </p:txBody>
        </p:sp>
        <p:pic>
          <p:nvPicPr>
            <p:cNvPr id="548" name="Google Shape;548;p22" descr="ロゴ, アイコン&#10;&#10;自動的に生成された説明"/>
            <p:cNvPicPr preferRelativeResize="0"/>
            <p:nvPr/>
          </p:nvPicPr>
          <p:blipFill rotWithShape="1">
            <a:blip r:embed="rId3">
              <a:alphaModFix/>
            </a:blip>
            <a:srcRect/>
            <a:stretch/>
          </p:blipFill>
          <p:spPr>
            <a:xfrm>
              <a:off x="8765272" y="2095477"/>
              <a:ext cx="1076719" cy="678846"/>
            </a:xfrm>
            <a:prstGeom prst="rect">
              <a:avLst/>
            </a:prstGeom>
            <a:noFill/>
            <a:ln>
              <a:noFill/>
            </a:ln>
          </p:spPr>
        </p:pic>
      </p:grpSp>
      <p:pic>
        <p:nvPicPr>
          <p:cNvPr id="2" name="Google Shape;550;p22">
            <a:extLst>
              <a:ext uri="{FF2B5EF4-FFF2-40B4-BE49-F238E27FC236}">
                <a16:creationId xmlns:a16="http://schemas.microsoft.com/office/drawing/2014/main" id="{65464E0A-4ED4-29E0-15D0-16474D44AB67}"/>
              </a:ext>
            </a:extLst>
          </p:cNvPr>
          <p:cNvPicPr preferRelativeResize="0"/>
          <p:nvPr/>
        </p:nvPicPr>
        <p:blipFill rotWithShape="1">
          <a:blip r:embed="rId4">
            <a:alphaModFix/>
          </a:blip>
          <a:srcRect/>
          <a:stretch/>
        </p:blipFill>
        <p:spPr>
          <a:xfrm>
            <a:off x="986414" y="4337022"/>
            <a:ext cx="984183" cy="984183"/>
          </a:xfrm>
          <a:prstGeom prst="rect">
            <a:avLst/>
          </a:prstGeom>
          <a:noFill/>
          <a:ln>
            <a:noFill/>
          </a:ln>
        </p:spPr>
      </p:pic>
      <p:pic>
        <p:nvPicPr>
          <p:cNvPr id="3" name="図 2">
            <a:extLst>
              <a:ext uri="{FF2B5EF4-FFF2-40B4-BE49-F238E27FC236}">
                <a16:creationId xmlns:a16="http://schemas.microsoft.com/office/drawing/2014/main" id="{999CCEFB-3BB1-0365-7E3D-10B718CFD789}"/>
              </a:ext>
            </a:extLst>
          </p:cNvPr>
          <p:cNvPicPr>
            <a:picLocks noChangeAspect="1"/>
          </p:cNvPicPr>
          <p:nvPr/>
        </p:nvPicPr>
        <p:blipFill>
          <a:blip r:embed="rId5"/>
          <a:stretch>
            <a:fillRect/>
          </a:stretch>
        </p:blipFill>
        <p:spPr>
          <a:xfrm>
            <a:off x="1168734" y="2162337"/>
            <a:ext cx="619542" cy="1038387"/>
          </a:xfrm>
          <a:prstGeom prst="rect">
            <a:avLst/>
          </a:prstGeom>
        </p:spPr>
      </p:pic>
      <p:pic>
        <p:nvPicPr>
          <p:cNvPr id="4" name="図 3">
            <a:extLst>
              <a:ext uri="{FF2B5EF4-FFF2-40B4-BE49-F238E27FC236}">
                <a16:creationId xmlns:a16="http://schemas.microsoft.com/office/drawing/2014/main" id="{281C3309-E95C-FAAE-0D99-4F612278F345}"/>
              </a:ext>
            </a:extLst>
          </p:cNvPr>
          <p:cNvPicPr>
            <a:picLocks noChangeAspect="1"/>
          </p:cNvPicPr>
          <p:nvPr/>
        </p:nvPicPr>
        <p:blipFill>
          <a:blip r:embed="rId6"/>
          <a:stretch>
            <a:fillRect/>
          </a:stretch>
        </p:blipFill>
        <p:spPr>
          <a:xfrm>
            <a:off x="1055316" y="7627769"/>
            <a:ext cx="846379" cy="5127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55"/>
        <p:cNvGrpSpPr/>
        <p:nvPr/>
      </p:nvGrpSpPr>
      <p:grpSpPr>
        <a:xfrm>
          <a:off x="0" y="0"/>
          <a:ext cx="0" cy="0"/>
          <a:chOff x="0" y="0"/>
          <a:chExt cx="0" cy="0"/>
        </a:xfrm>
      </p:grpSpPr>
      <p:sp>
        <p:nvSpPr>
          <p:cNvPr id="556" name="Google Shape;556;p23"/>
          <p:cNvSpPr txBox="1"/>
          <p:nvPr/>
        </p:nvSpPr>
        <p:spPr>
          <a:xfrm>
            <a:off x="531845" y="510988"/>
            <a:ext cx="43226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Targeting Ads メニュー</a:t>
            </a:r>
            <a:endParaRPr sz="2800" b="1">
              <a:solidFill>
                <a:schemeClr val="lt1"/>
              </a:solidFill>
              <a:latin typeface="Noto Sans JP"/>
              <a:ea typeface="Noto Sans JP"/>
              <a:cs typeface="Noto Sans JP"/>
              <a:sym typeface="Noto Sans JP"/>
            </a:endParaRPr>
          </a:p>
        </p:txBody>
      </p:sp>
      <p:sp>
        <p:nvSpPr>
          <p:cNvPr id="557" name="Google Shape;557;p23"/>
          <p:cNvSpPr txBox="1"/>
          <p:nvPr/>
        </p:nvSpPr>
        <p:spPr>
          <a:xfrm>
            <a:off x="655640" y="1931783"/>
            <a:ext cx="1287734" cy="464331"/>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558" name="Google Shape;558;p23"/>
          <p:cNvSpPr txBox="1"/>
          <p:nvPr/>
        </p:nvSpPr>
        <p:spPr>
          <a:xfrm>
            <a:off x="572512" y="2546001"/>
            <a:ext cx="12713417"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最長掲載期間が4週間となりますので、4週間以内に最低出稿金額が100万円以上になる組み合わせを選択いただく必要があります。</a:t>
            </a:r>
            <a:endParaRPr sz="16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掲載に関しては、連続した週で実施していただく必要があります。（例：4週間掲載の場合は、連続4週間で実施。）</a:t>
            </a:r>
            <a:endParaRPr sz="1600">
              <a:solidFill>
                <a:schemeClr val="dk1"/>
              </a:solidFill>
              <a:latin typeface="Noto Sans JP"/>
              <a:ea typeface="Noto Sans JP"/>
              <a:cs typeface="Noto Sans JP"/>
              <a:sym typeface="Noto Sans JP"/>
            </a:endParaRPr>
          </a:p>
        </p:txBody>
      </p:sp>
      <p:graphicFrame>
        <p:nvGraphicFramePr>
          <p:cNvPr id="559" name="Google Shape;559;p23"/>
          <p:cNvGraphicFramePr/>
          <p:nvPr>
            <p:extLst>
              <p:ext uri="{D42A27DB-BD31-4B8C-83A1-F6EECF244321}">
                <p14:modId xmlns:p14="http://schemas.microsoft.com/office/powerpoint/2010/main" val="3467089978"/>
              </p:ext>
            </p:extLst>
          </p:nvPr>
        </p:nvGraphicFramePr>
        <p:xfrm>
          <a:off x="626917" y="3643745"/>
          <a:ext cx="17034225" cy="5222050"/>
        </p:xfrm>
        <a:graphic>
          <a:graphicData uri="http://schemas.openxmlformats.org/drawingml/2006/table">
            <a:tbl>
              <a:tblPr>
                <a:noFill/>
                <a:tableStyleId>{16192430-A264-47DB-ADF5-F16E39A7DEEF}</a:tableStyleId>
              </a:tblPr>
              <a:tblGrid>
                <a:gridCol w="2761575">
                  <a:extLst>
                    <a:ext uri="{9D8B030D-6E8A-4147-A177-3AD203B41FA5}">
                      <a16:colId xmlns:a16="http://schemas.microsoft.com/office/drawing/2014/main" val="20000"/>
                    </a:ext>
                  </a:extLst>
                </a:gridCol>
                <a:gridCol w="2038950">
                  <a:extLst>
                    <a:ext uri="{9D8B030D-6E8A-4147-A177-3AD203B41FA5}">
                      <a16:colId xmlns:a16="http://schemas.microsoft.com/office/drawing/2014/main" val="20001"/>
                    </a:ext>
                  </a:extLst>
                </a:gridCol>
                <a:gridCol w="2038950">
                  <a:extLst>
                    <a:ext uri="{9D8B030D-6E8A-4147-A177-3AD203B41FA5}">
                      <a16:colId xmlns:a16="http://schemas.microsoft.com/office/drawing/2014/main" val="20002"/>
                    </a:ext>
                  </a:extLst>
                </a:gridCol>
                <a:gridCol w="2038950">
                  <a:extLst>
                    <a:ext uri="{9D8B030D-6E8A-4147-A177-3AD203B41FA5}">
                      <a16:colId xmlns:a16="http://schemas.microsoft.com/office/drawing/2014/main" val="20003"/>
                    </a:ext>
                  </a:extLst>
                </a:gridCol>
                <a:gridCol w="2038950">
                  <a:extLst>
                    <a:ext uri="{9D8B030D-6E8A-4147-A177-3AD203B41FA5}">
                      <a16:colId xmlns:a16="http://schemas.microsoft.com/office/drawing/2014/main" val="20004"/>
                    </a:ext>
                  </a:extLst>
                </a:gridCol>
                <a:gridCol w="2038950">
                  <a:extLst>
                    <a:ext uri="{9D8B030D-6E8A-4147-A177-3AD203B41FA5}">
                      <a16:colId xmlns:a16="http://schemas.microsoft.com/office/drawing/2014/main" val="20005"/>
                    </a:ext>
                  </a:extLst>
                </a:gridCol>
                <a:gridCol w="2038950">
                  <a:extLst>
                    <a:ext uri="{9D8B030D-6E8A-4147-A177-3AD203B41FA5}">
                      <a16:colId xmlns:a16="http://schemas.microsoft.com/office/drawing/2014/main" val="20006"/>
                    </a:ext>
                  </a:extLst>
                </a:gridCol>
                <a:gridCol w="2038950">
                  <a:extLst>
                    <a:ext uri="{9D8B030D-6E8A-4147-A177-3AD203B41FA5}">
                      <a16:colId xmlns:a16="http://schemas.microsoft.com/office/drawing/2014/main" val="20007"/>
                    </a:ext>
                  </a:extLst>
                </a:gridCol>
              </a:tblGrid>
              <a:tr h="726650">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大分類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小分類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単価（目安）</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1週間あたりの広告料金（税抜）</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最低出稿金額</a:t>
                      </a:r>
                      <a:endParaRPr sz="1400" b="1" i="0" u="none" strike="noStrike" cap="none">
                        <a:solidFill>
                          <a:srgbClr val="FFFFFF"/>
                        </a:solidFill>
                        <a:latin typeface="Noto Sans JP"/>
                        <a:ea typeface="Noto Sans JP"/>
                        <a:cs typeface="Noto Sans JP"/>
                        <a:sym typeface="Noto Sans JP"/>
                      </a:endParaRPr>
                    </a:p>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(税抜)</a:t>
                      </a:r>
                      <a:endParaRPr sz="1400" b="1" i="0" u="none" strike="noStrike" cap="none">
                        <a:solidFill>
                          <a:srgbClr val="FFFFFF"/>
                        </a:solidFill>
                        <a:latin typeface="Noto Sans JP"/>
                        <a:ea typeface="Noto Sans JP"/>
                        <a:cs typeface="Noto Sans JP"/>
                        <a:sym typeface="Noto Sans JP"/>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61925">
                <a:tc rowSpan="2">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性別</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190,000回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950,000円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100万円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750,000円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2"/>
                  </a:ext>
                </a:extLst>
              </a:tr>
              <a:tr h="561925">
                <a:tc rowSpan="4">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年代</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20代（20-29歳）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3"/>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30代（30-39歳）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450,000円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4"/>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40代（40-49歳）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a:t>
                      </a:r>
                      <a:r>
                        <a:rPr lang="en-US" altLang="ja-JP" sz="1400" b="0" i="0" u="none" strike="noStrike" cap="none" dirty="0">
                          <a:solidFill>
                            <a:srgbClr val="000000"/>
                          </a:solidFill>
                          <a:latin typeface="Noto Sans JP"/>
                          <a:ea typeface="Noto Sans JP"/>
                          <a:cs typeface="Noto Sans JP"/>
                          <a:sym typeface="Noto Sans JP"/>
                        </a:rPr>
                        <a:t>00</a:t>
                      </a:r>
                      <a:r>
                        <a:rPr lang="ja-JP" sz="1400" b="0" i="0" u="none" strike="noStrike" cap="none">
                          <a:solidFill>
                            <a:srgbClr val="000000"/>
                          </a:solidFill>
                          <a:latin typeface="Noto Sans JP"/>
                          <a:ea typeface="Noto Sans JP"/>
                          <a:cs typeface="Noto Sans JP"/>
                          <a:sym typeface="Noto Sans JP"/>
                        </a:rPr>
                        <a:t>,000円</a:t>
                      </a:r>
                      <a:endParaRPr dirty="0"/>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5"/>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50代以上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6"/>
                  </a:ext>
                </a:extLst>
              </a:tr>
              <a:tr h="561925">
                <a:tc rowSpan="2">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乗車回数</a:t>
                      </a:r>
                      <a:br>
                        <a:rPr lang="ja-JP" sz="1400" b="0" i="0" u="none" strike="noStrike" cap="none">
                          <a:solidFill>
                            <a:srgbClr val="FFFFFF"/>
                          </a:solidFill>
                          <a:latin typeface="Noto Sans JP"/>
                          <a:ea typeface="Noto Sans JP"/>
                          <a:cs typeface="Noto Sans JP"/>
                          <a:sym typeface="Noto Sans JP"/>
                        </a:rPr>
                      </a:br>
                      <a:r>
                        <a:rPr lang="ja-JP" sz="1400" b="0" i="0" u="none" strike="noStrike" cap="none">
                          <a:solidFill>
                            <a:srgbClr val="FFFFFF"/>
                          </a:solidFill>
                          <a:latin typeface="Noto Sans JP"/>
                          <a:ea typeface="Noto Sans JP"/>
                          <a:cs typeface="Noto Sans JP"/>
                          <a:sym typeface="Noto Sans JP"/>
                        </a:rPr>
                        <a:t> （1週間あたりの乗車頻度）</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当該週1回目の乗車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260,000回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1,300,000円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7"/>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当該週2回目以降の乗車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260,000回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1,300,000円</a:t>
                      </a:r>
                      <a:endParaRPr dirty="0"/>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8"/>
                  </a:ext>
                </a:extLst>
              </a:tr>
            </a:tbl>
          </a:graphicData>
        </a:graphic>
      </p:graphicFrame>
      <p:sp>
        <p:nvSpPr>
          <p:cNvPr id="560" name="Google Shape;560;p23"/>
          <p:cNvSpPr txBox="1"/>
          <p:nvPr/>
        </p:nvSpPr>
        <p:spPr>
          <a:xfrm>
            <a:off x="5101884" y="615000"/>
            <a:ext cx="7452681" cy="39985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期間掲載保証・1週間単位（月曜日午前0時掲載開始）の掲載となります。</a:t>
            </a:r>
            <a:endParaRPr sz="1600">
              <a:solidFill>
                <a:schemeClr val="lt1"/>
              </a:solidFill>
              <a:latin typeface="Noto Sans JP"/>
              <a:ea typeface="Noto Sans JP"/>
              <a:cs typeface="Noto Sans JP"/>
              <a:sym typeface="Noto Sans JP"/>
            </a:endParaRPr>
          </a:p>
        </p:txBody>
      </p:sp>
      <p:sp>
        <p:nvSpPr>
          <p:cNvPr id="561" name="Google Shape;561;p23"/>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23</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66"/>
        <p:cNvGrpSpPr/>
        <p:nvPr/>
      </p:nvGrpSpPr>
      <p:grpSpPr>
        <a:xfrm>
          <a:off x="0" y="0"/>
          <a:ext cx="0" cy="0"/>
          <a:chOff x="0" y="0"/>
          <a:chExt cx="0" cy="0"/>
        </a:xfrm>
      </p:grpSpPr>
      <p:sp>
        <p:nvSpPr>
          <p:cNvPr id="567" name="Google Shape;567;p24"/>
          <p:cNvSpPr txBox="1"/>
          <p:nvPr/>
        </p:nvSpPr>
        <p:spPr>
          <a:xfrm>
            <a:off x="531845" y="510988"/>
            <a:ext cx="68900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Targeting Ads セグメント掛け合わせ例</a:t>
            </a:r>
            <a:endParaRPr sz="2800" b="1">
              <a:solidFill>
                <a:schemeClr val="lt1"/>
              </a:solidFill>
              <a:latin typeface="Noto Sans JP"/>
              <a:ea typeface="Noto Sans JP"/>
              <a:cs typeface="Noto Sans JP"/>
              <a:sym typeface="Noto Sans JP"/>
            </a:endParaRPr>
          </a:p>
        </p:txBody>
      </p:sp>
      <p:sp>
        <p:nvSpPr>
          <p:cNvPr id="568" name="Google Shape;568;p24"/>
          <p:cNvSpPr txBox="1"/>
          <p:nvPr/>
        </p:nvSpPr>
        <p:spPr>
          <a:xfrm>
            <a:off x="655640" y="1931783"/>
            <a:ext cx="1287734" cy="464331"/>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569" name="Google Shape;569;p24"/>
          <p:cNvSpPr txBox="1"/>
          <p:nvPr/>
        </p:nvSpPr>
        <p:spPr>
          <a:xfrm>
            <a:off x="572512" y="2546001"/>
            <a:ext cx="12713417"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最長掲載期間が4週間となりますので、4週間以内に最低出稿金額が100万円以上になる組み合わせを選択いただく必要があります。</a:t>
            </a:r>
            <a:endParaRPr sz="16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掲載に関しては、連続した週で実施していただく必要があります。（例：4週間掲載の場合は、連続4週間で実施。）</a:t>
            </a:r>
            <a:endParaRPr sz="1600">
              <a:solidFill>
                <a:schemeClr val="dk1"/>
              </a:solidFill>
              <a:latin typeface="Noto Sans JP"/>
              <a:ea typeface="Noto Sans JP"/>
              <a:cs typeface="Noto Sans JP"/>
              <a:sym typeface="Noto Sans JP"/>
            </a:endParaRPr>
          </a:p>
        </p:txBody>
      </p:sp>
      <p:graphicFrame>
        <p:nvGraphicFramePr>
          <p:cNvPr id="570" name="Google Shape;570;p24"/>
          <p:cNvGraphicFramePr/>
          <p:nvPr/>
        </p:nvGraphicFramePr>
        <p:xfrm>
          <a:off x="624390" y="3643746"/>
          <a:ext cx="17039275" cy="5209325"/>
        </p:xfrm>
        <a:graphic>
          <a:graphicData uri="http://schemas.openxmlformats.org/drawingml/2006/table">
            <a:tbl>
              <a:tblPr>
                <a:noFill/>
                <a:tableStyleId>{16192430-A264-47DB-ADF5-F16E39A7DEEF}</a:tableStyleId>
              </a:tblPr>
              <a:tblGrid>
                <a:gridCol w="2764700">
                  <a:extLst>
                    <a:ext uri="{9D8B030D-6E8A-4147-A177-3AD203B41FA5}">
                      <a16:colId xmlns:a16="http://schemas.microsoft.com/office/drawing/2014/main" val="20000"/>
                    </a:ext>
                  </a:extLst>
                </a:gridCol>
                <a:gridCol w="2039225">
                  <a:extLst>
                    <a:ext uri="{9D8B030D-6E8A-4147-A177-3AD203B41FA5}">
                      <a16:colId xmlns:a16="http://schemas.microsoft.com/office/drawing/2014/main" val="20001"/>
                    </a:ext>
                  </a:extLst>
                </a:gridCol>
                <a:gridCol w="2039225">
                  <a:extLst>
                    <a:ext uri="{9D8B030D-6E8A-4147-A177-3AD203B41FA5}">
                      <a16:colId xmlns:a16="http://schemas.microsoft.com/office/drawing/2014/main" val="20002"/>
                    </a:ext>
                  </a:extLst>
                </a:gridCol>
                <a:gridCol w="2039225">
                  <a:extLst>
                    <a:ext uri="{9D8B030D-6E8A-4147-A177-3AD203B41FA5}">
                      <a16:colId xmlns:a16="http://schemas.microsoft.com/office/drawing/2014/main" val="20003"/>
                    </a:ext>
                  </a:extLst>
                </a:gridCol>
                <a:gridCol w="2039225">
                  <a:extLst>
                    <a:ext uri="{9D8B030D-6E8A-4147-A177-3AD203B41FA5}">
                      <a16:colId xmlns:a16="http://schemas.microsoft.com/office/drawing/2014/main" val="20004"/>
                    </a:ext>
                  </a:extLst>
                </a:gridCol>
                <a:gridCol w="2039225">
                  <a:extLst>
                    <a:ext uri="{9D8B030D-6E8A-4147-A177-3AD203B41FA5}">
                      <a16:colId xmlns:a16="http://schemas.microsoft.com/office/drawing/2014/main" val="20005"/>
                    </a:ext>
                  </a:extLst>
                </a:gridCol>
                <a:gridCol w="2039225">
                  <a:extLst>
                    <a:ext uri="{9D8B030D-6E8A-4147-A177-3AD203B41FA5}">
                      <a16:colId xmlns:a16="http://schemas.microsoft.com/office/drawing/2014/main" val="20006"/>
                    </a:ext>
                  </a:extLst>
                </a:gridCol>
                <a:gridCol w="2039225">
                  <a:extLst>
                    <a:ext uri="{9D8B030D-6E8A-4147-A177-3AD203B41FA5}">
                      <a16:colId xmlns:a16="http://schemas.microsoft.com/office/drawing/2014/main" val="20007"/>
                    </a:ext>
                  </a:extLst>
                </a:gridCol>
              </a:tblGrid>
              <a:tr h="740725">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大分類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小分類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単価（目安）</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1週間あたりの広告料金（税抜）</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最低出稿料金</a:t>
                      </a:r>
                      <a:endParaRPr sz="1400" b="1" i="0" u="none" strike="noStrike" cap="none">
                        <a:solidFill>
                          <a:srgbClr val="FFFFFF"/>
                        </a:solidFill>
                        <a:latin typeface="Noto Sans JP"/>
                        <a:ea typeface="Noto Sans JP"/>
                        <a:cs typeface="Noto Sans JP"/>
                        <a:sym typeface="Noto Sans JP"/>
                      </a:endParaRPr>
                    </a:p>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(税抜)</a:t>
                      </a:r>
                      <a:endParaRPr sz="1400" b="1" i="0" u="none" strike="noStrike" cap="none">
                        <a:solidFill>
                          <a:srgbClr val="FFFFFF"/>
                        </a:solidFill>
                        <a:latin typeface="Noto Sans JP"/>
                        <a:ea typeface="Noto Sans JP"/>
                        <a:cs typeface="Noto Sans JP"/>
                        <a:sym typeface="Noto Sans JP"/>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58575">
                <a:tc rowSpan="8">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性別年代</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男性20代（20-29歳）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100万円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男性30代（30-39歳）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2"/>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男性40代（40-49歳）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3"/>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男性50代以上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4"/>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女性20代（20-29歳）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5"/>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女性30代（30-39歳）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6"/>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女性40代（40-49歳）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7"/>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女性50代以上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8"/>
                  </a:ext>
                </a:extLst>
              </a:tr>
            </a:tbl>
          </a:graphicData>
        </a:graphic>
      </p:graphicFrame>
      <p:sp>
        <p:nvSpPr>
          <p:cNvPr id="571" name="Google Shape;571;p24"/>
          <p:cNvSpPr txBox="1"/>
          <p:nvPr/>
        </p:nvSpPr>
        <p:spPr>
          <a:xfrm>
            <a:off x="7489484" y="615000"/>
            <a:ext cx="7452681" cy="39985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期間掲載保証・1週間単位（月曜日午前0時掲載開始）の掲載となります。</a:t>
            </a:r>
            <a:endParaRPr sz="1600">
              <a:solidFill>
                <a:schemeClr val="lt1"/>
              </a:solidFill>
              <a:latin typeface="Noto Sans JP"/>
              <a:ea typeface="Noto Sans JP"/>
              <a:cs typeface="Noto Sans JP"/>
              <a:sym typeface="Noto Sans JP"/>
            </a:endParaRPr>
          </a:p>
        </p:txBody>
      </p:sp>
      <p:sp>
        <p:nvSpPr>
          <p:cNvPr id="572" name="Google Shape;572;p24"/>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24</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25"/>
          <p:cNvSpPr txBox="1"/>
          <p:nvPr/>
        </p:nvSpPr>
        <p:spPr>
          <a:xfrm>
            <a:off x="531845" y="510988"/>
            <a:ext cx="1047306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全国メニュー / エリア指定メニュー / Targeting Ads 注意事項</a:t>
            </a:r>
            <a:endParaRPr sz="2800" b="1">
              <a:solidFill>
                <a:schemeClr val="lt1"/>
              </a:solidFill>
              <a:latin typeface="Noto Sans JP"/>
              <a:ea typeface="Noto Sans JP"/>
              <a:cs typeface="Noto Sans JP"/>
              <a:sym typeface="Noto Sans JP"/>
            </a:endParaRPr>
          </a:p>
        </p:txBody>
      </p:sp>
      <p:sp>
        <p:nvSpPr>
          <p:cNvPr id="579" name="Google Shape;579;p25"/>
          <p:cNvSpPr txBox="1"/>
          <p:nvPr/>
        </p:nvSpPr>
        <p:spPr>
          <a:xfrm>
            <a:off x="678731" y="1971812"/>
            <a:ext cx="5990303"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全国メニュー・エリア指定メニュー・Targeting Ads共通注意事項</a:t>
            </a:r>
            <a:endParaRPr sz="1400">
              <a:solidFill>
                <a:schemeClr val="lt1"/>
              </a:solidFill>
              <a:latin typeface="Noto Sans JP"/>
              <a:ea typeface="Noto Sans JP"/>
              <a:cs typeface="Noto Sans JP"/>
              <a:sym typeface="Noto Sans JP"/>
            </a:endParaRPr>
          </a:p>
        </p:txBody>
      </p:sp>
      <p:sp>
        <p:nvSpPr>
          <p:cNvPr id="580" name="Google Shape;580;p25"/>
          <p:cNvSpPr txBox="1"/>
          <p:nvPr/>
        </p:nvSpPr>
        <p:spPr>
          <a:xfrm>
            <a:off x="684941" y="2480280"/>
            <a:ext cx="11349902" cy="161563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広告料金：手数料が含まれたグロス税抜金額です。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想定表示回数：表示回数はあくまで目安です。タクシーの営業／稼働状況により変動します。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掲載内容：1申込につき、1商品または1サービスを基本とします。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表示順：2nd Ads/Contents、3rd Ads/Contentsは各メニューの中でランダムローテーション（乗車毎に異なる順番）で掲載いたします。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3rd Ads・エリア指定メニュー放映枠について：エリア指定メニューと3rd Adsの枠は共有です。どちらかが埋まった場合、枠数が同時に減少します。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すべての掲載内容について事前考査が必要です。修正可能な段階で必ず事前にご相談ください。</a:t>
            </a:r>
            <a:endParaRPr sz="1200">
              <a:solidFill>
                <a:schemeClr val="dk1"/>
              </a:solidFill>
              <a:latin typeface="Noto Sans JP"/>
              <a:ea typeface="Noto Sans JP"/>
              <a:cs typeface="Noto Sans JP"/>
              <a:sym typeface="Noto Sans JP"/>
            </a:endParaRPr>
          </a:p>
        </p:txBody>
      </p:sp>
      <p:sp>
        <p:nvSpPr>
          <p:cNvPr id="581" name="Google Shape;581;p25"/>
          <p:cNvSpPr txBox="1"/>
          <p:nvPr/>
        </p:nvSpPr>
        <p:spPr>
          <a:xfrm>
            <a:off x="678731" y="4264707"/>
            <a:ext cx="2917988"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エリア指定メニュー 注意事項</a:t>
            </a:r>
            <a:endParaRPr sz="1400">
              <a:solidFill>
                <a:schemeClr val="lt1"/>
              </a:solidFill>
              <a:latin typeface="Noto Sans JP"/>
              <a:ea typeface="Noto Sans JP"/>
              <a:cs typeface="Noto Sans JP"/>
              <a:sym typeface="Noto Sans JP"/>
            </a:endParaRPr>
          </a:p>
        </p:txBody>
      </p:sp>
      <p:sp>
        <p:nvSpPr>
          <p:cNvPr id="582" name="Google Shape;582;p25"/>
          <p:cNvSpPr txBox="1"/>
          <p:nvPr/>
        </p:nvSpPr>
        <p:spPr>
          <a:xfrm>
            <a:off x="684941" y="4773175"/>
            <a:ext cx="11672426" cy="86789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200">
                <a:solidFill>
                  <a:schemeClr val="dk1"/>
                </a:solidFill>
                <a:latin typeface="Noto Sans JP"/>
                <a:ea typeface="Noto Sans JP"/>
                <a:cs typeface="Noto Sans JP"/>
                <a:sym typeface="Noto Sans JP"/>
              </a:rPr>
              <a:t>・   Area Ads</a:t>
            </a:r>
            <a:r>
              <a:rPr lang="ja-JP" altLang="en-US" sz="1200">
                <a:solidFill>
                  <a:schemeClr val="dk1"/>
                </a:solidFill>
                <a:latin typeface="Noto Sans JP"/>
                <a:ea typeface="Noto Sans JP"/>
                <a:cs typeface="Noto Sans JP"/>
                <a:sym typeface="Noto Sans JP"/>
              </a:rPr>
              <a:t>広島・</a:t>
            </a:r>
            <a:r>
              <a:rPr lang="ja-JP" sz="1200">
                <a:solidFill>
                  <a:schemeClr val="dk1"/>
                </a:solidFill>
                <a:latin typeface="Noto Sans JP"/>
                <a:ea typeface="Noto Sans JP"/>
                <a:cs typeface="Noto Sans JP"/>
                <a:sym typeface="Noto Sans JP"/>
              </a:rPr>
              <a:t>沖縄は「連続した</a:t>
            </a:r>
            <a:r>
              <a:rPr lang="en-US" altLang="ja-JP" sz="1200" dirty="0">
                <a:solidFill>
                  <a:schemeClr val="dk1"/>
                </a:solidFill>
                <a:latin typeface="Noto Sans JP"/>
                <a:ea typeface="Noto Sans JP"/>
                <a:cs typeface="Noto Sans JP"/>
                <a:sym typeface="Noto Sans JP"/>
              </a:rPr>
              <a:t>2</a:t>
            </a:r>
            <a:r>
              <a:rPr lang="ja-JP" sz="1200">
                <a:solidFill>
                  <a:schemeClr val="dk1"/>
                </a:solidFill>
                <a:latin typeface="Noto Sans JP"/>
                <a:ea typeface="Noto Sans JP"/>
                <a:cs typeface="Noto Sans JP"/>
                <a:sym typeface="Noto Sans JP"/>
              </a:rPr>
              <a:t>週間」を掲載期間として設定しています。フォーム等では、「連続した</a:t>
            </a:r>
            <a:r>
              <a:rPr lang="en-US" altLang="ja-JP" sz="1200" dirty="0">
                <a:solidFill>
                  <a:schemeClr val="dk1"/>
                </a:solidFill>
                <a:latin typeface="Noto Sans JP"/>
                <a:ea typeface="Noto Sans JP"/>
                <a:cs typeface="Noto Sans JP"/>
                <a:sym typeface="Noto Sans JP"/>
              </a:rPr>
              <a:t>2</a:t>
            </a:r>
            <a:r>
              <a:rPr lang="ja-JP" sz="1200">
                <a:solidFill>
                  <a:schemeClr val="dk1"/>
                </a:solidFill>
                <a:latin typeface="Noto Sans JP"/>
                <a:ea typeface="Noto Sans JP"/>
                <a:cs typeface="Noto Sans JP"/>
                <a:sym typeface="Noto Sans JP"/>
              </a:rPr>
              <a:t>週間」を選択の上、お申し込みをお願いいたします。</a:t>
            </a:r>
            <a:endParaRPr sz="12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200">
                <a:solidFill>
                  <a:schemeClr val="dk1"/>
                </a:solidFill>
                <a:latin typeface="Noto Sans JP"/>
                <a:ea typeface="Noto Sans JP"/>
                <a:cs typeface="Noto Sans JP"/>
                <a:sym typeface="Noto Sans JP"/>
              </a:rPr>
              <a:t>・   エリア指定メニュー（Area Ads東京除）の掲載キャプチャはご用意できませんので、予めご容赦ください。</a:t>
            </a:r>
            <a:endParaRPr sz="12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200">
                <a:solidFill>
                  <a:schemeClr val="dk1"/>
                </a:solidFill>
                <a:latin typeface="Noto Sans JP"/>
                <a:ea typeface="Noto Sans JP"/>
                <a:cs typeface="Noto Sans JP"/>
                <a:sym typeface="Noto Sans JP"/>
              </a:rPr>
              <a:t>・   エリア指定メニューのマーケティングリサーチによる広告効果測定は原則不可とさせていただきます。</a:t>
            </a:r>
            <a:endParaRPr sz="1200" dirty="0">
              <a:solidFill>
                <a:schemeClr val="dk1"/>
              </a:solidFill>
              <a:latin typeface="Noto Sans JP"/>
              <a:ea typeface="Noto Sans JP"/>
              <a:cs typeface="Noto Sans JP"/>
              <a:sym typeface="Noto Sans JP"/>
            </a:endParaRPr>
          </a:p>
        </p:txBody>
      </p:sp>
      <p:sp>
        <p:nvSpPr>
          <p:cNvPr id="583" name="Google Shape;583;p25"/>
          <p:cNvSpPr txBox="1"/>
          <p:nvPr/>
        </p:nvSpPr>
        <p:spPr>
          <a:xfrm>
            <a:off x="678731" y="5796535"/>
            <a:ext cx="2480689"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Targeting Ads 注意事項</a:t>
            </a:r>
            <a:endParaRPr sz="1400">
              <a:solidFill>
                <a:schemeClr val="lt1"/>
              </a:solidFill>
              <a:latin typeface="Noto Sans JP"/>
              <a:ea typeface="Noto Sans JP"/>
              <a:cs typeface="Noto Sans JP"/>
              <a:sym typeface="Noto Sans JP"/>
            </a:endParaRPr>
          </a:p>
        </p:txBody>
      </p:sp>
      <p:sp>
        <p:nvSpPr>
          <p:cNvPr id="584" name="Google Shape;584;p25"/>
          <p:cNvSpPr txBox="1"/>
          <p:nvPr/>
        </p:nvSpPr>
        <p:spPr>
          <a:xfrm>
            <a:off x="684941" y="6305003"/>
            <a:ext cx="11695830" cy="13571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想定表示回数：過去のタクシーアプリ『GO』の配車データに基づく表示回数設定のため、実際の表示回数について、想定とズレが生じる場合があります。</a:t>
            </a:r>
            <a:endParaRPr sz="1200" dirty="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在庫状況：申込前に在庫状況について担当営業と調整の上、お申し込みをお願いいたします。</a:t>
            </a:r>
            <a:endParaRPr sz="1200" dirty="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掲載キャプチャについて：提供はありません。</a:t>
            </a:r>
            <a:endParaRPr sz="1200" dirty="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その他：申込フロー、考査基準等の料金設定以外については、TOKYO PRIMEの基準・規定に準じるものとします。</a:t>
            </a:r>
            <a:endParaRPr sz="1200" dirty="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   料金表に記載以外のセグメントの組み合わせをご希望の場合は、別途見積もります。お手数ですが、弊社担当営業までお問い合わせください。</a:t>
            </a:r>
            <a:endParaRPr sz="1200" dirty="0">
              <a:solidFill>
                <a:schemeClr val="dk1"/>
              </a:solidFill>
              <a:latin typeface="Noto Sans JP"/>
              <a:ea typeface="Noto Sans JP"/>
              <a:cs typeface="Noto Sans JP"/>
              <a:sym typeface="Noto Sans JP"/>
            </a:endParaRPr>
          </a:p>
        </p:txBody>
      </p:sp>
      <p:sp>
        <p:nvSpPr>
          <p:cNvPr id="585" name="Google Shape;585;p25"/>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25</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6"/>
          <p:cNvSpPr txBox="1"/>
          <p:nvPr/>
        </p:nvSpPr>
        <p:spPr>
          <a:xfrm>
            <a:off x="531845" y="510988"/>
            <a:ext cx="531940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コンテンツ枠掲載ガイドライン</a:t>
            </a:r>
            <a:endParaRPr sz="2800">
              <a:solidFill>
                <a:schemeClr val="lt1"/>
              </a:solidFill>
              <a:latin typeface="Noto Sans JP"/>
              <a:ea typeface="Noto Sans JP"/>
              <a:cs typeface="Noto Sans JP"/>
              <a:sym typeface="Noto Sans JP"/>
            </a:endParaRPr>
          </a:p>
        </p:txBody>
      </p:sp>
      <p:sp>
        <p:nvSpPr>
          <p:cNvPr id="591" name="Google Shape;591;p26"/>
          <p:cNvSpPr txBox="1"/>
          <p:nvPr/>
        </p:nvSpPr>
        <p:spPr>
          <a:xfrm>
            <a:off x="10422185" y="1926563"/>
            <a:ext cx="1287734"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592" name="Google Shape;592;p26"/>
          <p:cNvSpPr txBox="1"/>
          <p:nvPr/>
        </p:nvSpPr>
        <p:spPr>
          <a:xfrm>
            <a:off x="10356044" y="3027521"/>
            <a:ext cx="6552435" cy="2705164"/>
          </a:xfrm>
          <a:prstGeom prst="rect">
            <a:avLst/>
          </a:prstGeom>
          <a:noFill/>
          <a:ln>
            <a:noFill/>
          </a:ln>
        </p:spPr>
        <p:txBody>
          <a:bodyPr spcFirstLastPara="1" wrap="square" lIns="91425" tIns="45700" rIns="91425" bIns="45700" anchor="t" anchorCtr="0">
            <a:spAutoFit/>
          </a:bodyPr>
          <a:lstStyle/>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業種、商材、クリエイティブ考査基準は広告メニューに準拠</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素材に常時「PR」、または「Sponsored by（広告主名）」のいずれかの表記が必須</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タイアップ先の第三者メディアorコンテンツのロゴ表示が必須</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最後のカットはタイアップ先の第三者メディアorコンテンツのロゴの主表示が必須</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クリエイティブの冒頭、最後のカットで広告主ロゴのみの表示は不可</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CM素材と同じものはNG</a:t>
            </a:r>
            <a:endParaRPr dirty="0"/>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自社メディアとのタイアップは不可</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トンマナがTOKYO PRIMEにそぐわないものはNG</a:t>
            </a:r>
            <a:endParaRPr dirty="0"/>
          </a:p>
        </p:txBody>
      </p:sp>
      <p:sp>
        <p:nvSpPr>
          <p:cNvPr id="593" name="Google Shape;593;p26"/>
          <p:cNvSpPr txBox="1"/>
          <p:nvPr/>
        </p:nvSpPr>
        <p:spPr>
          <a:xfrm>
            <a:off x="10356044" y="6418598"/>
            <a:ext cx="7468070" cy="2040367"/>
          </a:xfrm>
          <a:prstGeom prst="rect">
            <a:avLst/>
          </a:prstGeom>
          <a:noFill/>
          <a:ln>
            <a:noFill/>
          </a:ln>
        </p:spPr>
        <p:txBody>
          <a:bodyPr spcFirstLastPara="1" wrap="square" lIns="91425" tIns="45700" rIns="91425" bIns="45700" anchor="t" anchorCtr="0">
            <a:spAutoFit/>
          </a:bodyPr>
          <a:lstStyle/>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素材の使用可能期間は、最初の掲載から6ヶ月間となります。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ニュースフルに関してはメニューの特性上、使用可能期間を最初の掲載から3ヶ月とします。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エンドキャップの入稿は不可とします。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TOKYO PRIMEのコンテンツパートナーとタイアップを希望の場合は各社までお問合せください。</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掲載内容は１申込につき、1商品または1サービスを基本とします。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すべての掲載内容について事前審査が必要です。修正可能な段階で必ず事前にご相談ください。</a:t>
            </a:r>
            <a:endParaRPr sz="1200">
              <a:solidFill>
                <a:schemeClr val="dk1"/>
              </a:solidFill>
              <a:latin typeface="Noto Sans JP"/>
              <a:ea typeface="Noto Sans JP"/>
              <a:cs typeface="Noto Sans JP"/>
              <a:sym typeface="Noto Sans JP"/>
            </a:endParaRPr>
          </a:p>
        </p:txBody>
      </p:sp>
      <p:sp>
        <p:nvSpPr>
          <p:cNvPr id="594" name="Google Shape;594;p26"/>
          <p:cNvSpPr txBox="1"/>
          <p:nvPr/>
        </p:nvSpPr>
        <p:spPr>
          <a:xfrm>
            <a:off x="658176" y="1926563"/>
            <a:ext cx="861976"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概要</a:t>
            </a:r>
            <a:endParaRPr sz="1600">
              <a:solidFill>
                <a:schemeClr val="lt1"/>
              </a:solidFill>
              <a:latin typeface="Noto Sans JP"/>
              <a:ea typeface="Noto Sans JP"/>
              <a:cs typeface="Noto Sans JP"/>
              <a:sym typeface="Noto Sans JP"/>
            </a:endParaRPr>
          </a:p>
        </p:txBody>
      </p:sp>
      <p:sp>
        <p:nvSpPr>
          <p:cNvPr id="595" name="Google Shape;595;p26"/>
          <p:cNvSpPr txBox="1"/>
          <p:nvPr/>
        </p:nvSpPr>
        <p:spPr>
          <a:xfrm>
            <a:off x="614173" y="2463670"/>
            <a:ext cx="9591300" cy="4376542"/>
          </a:xfrm>
          <a:prstGeom prst="rect">
            <a:avLst/>
          </a:prstGeom>
          <a:noFill/>
          <a:ln>
            <a:noFill/>
          </a:ln>
        </p:spPr>
        <p:txBody>
          <a:bodyPr spcFirstLastPara="1" wrap="square" lIns="91425" tIns="45700" rIns="91425" bIns="45700" anchor="t" anchorCtr="0">
            <a:spAutoFit/>
          </a:bodyPr>
          <a:lstStyle/>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コンテンツ枠で</a:t>
            </a:r>
            <a:endParaRPr lang="en-US" altLang="ja-JP"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【広告主が自社以外の第三者メディアとタイアップしたクリエイティブ】または</a:t>
            </a:r>
            <a:endParaRPr lang="en-US" altLang="ja-JP"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【特定告知】（特定の業種・告知を行うCM動画）を放映することが可能です。</a:t>
            </a:r>
            <a:br>
              <a:rPr lang="ja-JP" sz="1600">
                <a:solidFill>
                  <a:schemeClr val="dk1"/>
                </a:solidFill>
                <a:latin typeface="Noto Sans JP"/>
                <a:ea typeface="Noto Sans JP"/>
                <a:cs typeface="Noto Sans JP"/>
                <a:sym typeface="Noto Sans JP"/>
              </a:rPr>
            </a:b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広告枠（2nd Ads/3rd Ads）に加えて、2nd/3rd Contents枠をご購入いただくことで</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コンテンツ ＋動画広告（30秒）をセットで掲載できます。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2nd Contents+Ads枠でのセット掲載時にはコンテンツ枠の料金を半額</a:t>
            </a:r>
            <a:r>
              <a:rPr lang="ja-JP" altLang="en-US" sz="1600">
                <a:solidFill>
                  <a:schemeClr val="dk1"/>
                </a:solidFill>
                <a:latin typeface="Noto Sans JP"/>
                <a:ea typeface="Noto Sans JP"/>
                <a:cs typeface="Noto Sans JP"/>
                <a:sym typeface="Noto Sans JP"/>
              </a:rPr>
              <a:t>にした</a:t>
            </a:r>
            <a:r>
              <a:rPr lang="ja-JP" sz="1600">
                <a:solidFill>
                  <a:schemeClr val="dk1"/>
                </a:solidFill>
                <a:latin typeface="Noto Sans JP"/>
                <a:ea typeface="Noto Sans JP"/>
                <a:cs typeface="Noto Sans JP"/>
                <a:sym typeface="Noto Sans JP"/>
              </a:rPr>
              <a:t>セット料金</a:t>
            </a:r>
            <a:r>
              <a:rPr lang="ja-JP" altLang="en-US" sz="1600">
                <a:solidFill>
                  <a:schemeClr val="dk1"/>
                </a:solidFill>
                <a:latin typeface="Noto Sans JP"/>
                <a:ea typeface="Noto Sans JP"/>
                <a:cs typeface="Noto Sans JP"/>
                <a:sym typeface="Noto Sans JP"/>
              </a:rPr>
              <a:t>で</a:t>
            </a:r>
            <a:endParaRPr sz="1600" dirty="0">
              <a:solidFill>
                <a:schemeClr val="dk1"/>
              </a:solidFill>
              <a:latin typeface="Noto Sans JP"/>
              <a:ea typeface="Noto Sans JP"/>
              <a:cs typeface="Noto Sans JP"/>
              <a:sym typeface="Noto Sans JP"/>
            </a:endParaRPr>
          </a:p>
          <a:p>
            <a:pPr marL="177800" marR="0" lvl="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提供</a:t>
            </a:r>
            <a:r>
              <a:rPr lang="ja-JP" sz="1600">
                <a:solidFill>
                  <a:schemeClr val="dk1"/>
                </a:solidFill>
                <a:latin typeface="Noto Sans JP"/>
                <a:ea typeface="Noto Sans JP"/>
                <a:cs typeface="Noto Sans JP"/>
                <a:sym typeface="Noto Sans JP"/>
              </a:rPr>
              <a:t>いたします。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同一企業様の異なる商材でのセット配信も可能です。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3rd Ads＋3rd Contentsのセット配信の場合は最大60秒（コンテンツ30秒＋広告30秒）1本の</a:t>
            </a:r>
            <a:endParaRPr sz="1600" dirty="0">
              <a:solidFill>
                <a:schemeClr val="dk1"/>
              </a:solidFill>
              <a:latin typeface="Noto Sans JP"/>
              <a:ea typeface="Noto Sans JP"/>
              <a:cs typeface="Noto Sans JP"/>
              <a:sym typeface="Noto Sans JP"/>
            </a:endParaRPr>
          </a:p>
          <a:p>
            <a:pPr marL="223838" marR="0" lvl="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完パケ動画としての入稿が必要となります。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200">
                <a:solidFill>
                  <a:srgbClr val="AAAAAA"/>
                </a:solidFill>
                <a:latin typeface="Noto Sans JP"/>
                <a:ea typeface="Noto Sans JP"/>
                <a:cs typeface="Noto Sans JP"/>
                <a:sym typeface="Noto Sans JP"/>
              </a:rPr>
              <a:t>TOKYO PRIME オリジナルコンテンツ制作の詳細はP.31以降の「制作メニュー」詳細をご参照ください。</a:t>
            </a:r>
            <a:endParaRPr sz="1200" dirty="0">
              <a:solidFill>
                <a:srgbClr val="AAAAAA"/>
              </a:solidFill>
              <a:latin typeface="Noto Sans JP"/>
              <a:ea typeface="Noto Sans JP"/>
              <a:cs typeface="Noto Sans JP"/>
              <a:sym typeface="Noto Sans JP"/>
            </a:endParaRPr>
          </a:p>
        </p:txBody>
      </p:sp>
      <p:sp>
        <p:nvSpPr>
          <p:cNvPr id="596" name="Google Shape;596;p26"/>
          <p:cNvSpPr txBox="1"/>
          <p:nvPr/>
        </p:nvSpPr>
        <p:spPr>
          <a:xfrm>
            <a:off x="614173" y="6767784"/>
            <a:ext cx="2777885"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メディアタイアップ定義</a:t>
            </a:r>
            <a:endParaRPr sz="1600" dirty="0">
              <a:solidFill>
                <a:schemeClr val="lt1"/>
              </a:solidFill>
              <a:latin typeface="Noto Sans JP"/>
              <a:ea typeface="Noto Sans JP"/>
              <a:cs typeface="Noto Sans JP"/>
              <a:sym typeface="Noto Sans JP"/>
            </a:endParaRPr>
          </a:p>
        </p:txBody>
      </p:sp>
      <p:sp>
        <p:nvSpPr>
          <p:cNvPr id="597" name="Google Shape;597;p26"/>
          <p:cNvSpPr txBox="1"/>
          <p:nvPr/>
        </p:nvSpPr>
        <p:spPr>
          <a:xfrm>
            <a:off x="612639" y="7246426"/>
            <a:ext cx="6277681" cy="1043171"/>
          </a:xfrm>
          <a:prstGeom prst="rect">
            <a:avLst/>
          </a:prstGeom>
          <a:noFill/>
          <a:ln>
            <a:noFill/>
          </a:ln>
        </p:spPr>
        <p:txBody>
          <a:bodyPr spcFirstLastPara="1" wrap="square" lIns="91425" tIns="45700" rIns="91425" bIns="45700" anchor="t" anchorCtr="0">
            <a:spAutoFit/>
          </a:bodyPr>
          <a:lstStyle/>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広告主が自社以外の第三者メディアとタイアップしたクリエイティブ</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広告主がTOKYO PRIMEのコンテンツパートナーとタイアップしたクリエイティブ</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広告主がTOKYO PRIMEオリジナルコンテンツとタイアップしたクリエイティブ</a:t>
            </a:r>
            <a:endParaRPr sz="1200" dirty="0">
              <a:solidFill>
                <a:schemeClr val="dk1"/>
              </a:solidFill>
              <a:latin typeface="Noto Sans JP"/>
              <a:ea typeface="Noto Sans JP"/>
              <a:cs typeface="Noto Sans JP"/>
              <a:sym typeface="Noto Sans JP"/>
            </a:endParaRPr>
          </a:p>
        </p:txBody>
      </p:sp>
      <p:sp>
        <p:nvSpPr>
          <p:cNvPr id="598" name="Google Shape;598;p26"/>
          <p:cNvSpPr txBox="1"/>
          <p:nvPr/>
        </p:nvSpPr>
        <p:spPr>
          <a:xfrm>
            <a:off x="10421201" y="2571141"/>
            <a:ext cx="3806372" cy="433553"/>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メディアタイアップクリエイティブ基準</a:t>
            </a:r>
            <a:endParaRPr sz="1400">
              <a:solidFill>
                <a:schemeClr val="lt1"/>
              </a:solidFill>
              <a:latin typeface="Noto Sans JP"/>
              <a:ea typeface="Noto Sans JP"/>
              <a:cs typeface="Noto Sans JP"/>
              <a:sym typeface="Noto Sans JP"/>
            </a:endParaRPr>
          </a:p>
        </p:txBody>
      </p:sp>
      <p:sp>
        <p:nvSpPr>
          <p:cNvPr id="599" name="Google Shape;599;p26"/>
          <p:cNvSpPr txBox="1"/>
          <p:nvPr/>
        </p:nvSpPr>
        <p:spPr>
          <a:xfrm>
            <a:off x="10421201" y="5987838"/>
            <a:ext cx="1185142" cy="433553"/>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注意事項</a:t>
            </a:r>
            <a:endParaRPr sz="1400">
              <a:solidFill>
                <a:schemeClr val="lt1"/>
              </a:solidFill>
              <a:latin typeface="Noto Sans JP"/>
              <a:ea typeface="Noto Sans JP"/>
              <a:cs typeface="Noto Sans JP"/>
              <a:sym typeface="Noto Sans JP"/>
            </a:endParaRPr>
          </a:p>
        </p:txBody>
      </p:sp>
      <p:sp>
        <p:nvSpPr>
          <p:cNvPr id="600" name="Google Shape;600;p26"/>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26</a:t>
            </a:fld>
            <a:endParaRPr sz="2000" b="1" i="0" dirty="0">
              <a:solidFill>
                <a:srgbClr val="AAAAAA"/>
              </a:solidFill>
              <a:latin typeface="Roboto Black"/>
              <a:ea typeface="Roboto Black"/>
              <a:cs typeface="Roboto Black"/>
              <a:sym typeface="Roboto Black"/>
            </a:endParaRPr>
          </a:p>
        </p:txBody>
      </p:sp>
      <p:sp>
        <p:nvSpPr>
          <p:cNvPr id="601" name="Google Shape;601;p26"/>
          <p:cNvSpPr txBox="1"/>
          <p:nvPr/>
        </p:nvSpPr>
        <p:spPr>
          <a:xfrm>
            <a:off x="612639" y="8297286"/>
            <a:ext cx="1713491"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特定告知定義</a:t>
            </a:r>
            <a:endParaRPr sz="1600" dirty="0">
              <a:solidFill>
                <a:schemeClr val="lt1"/>
              </a:solidFill>
              <a:latin typeface="Noto Sans JP"/>
              <a:ea typeface="Noto Sans JP"/>
              <a:cs typeface="Noto Sans JP"/>
              <a:sym typeface="Noto Sans JP"/>
            </a:endParaRPr>
          </a:p>
        </p:txBody>
      </p:sp>
      <p:sp>
        <p:nvSpPr>
          <p:cNvPr id="602" name="Google Shape;602;p26"/>
          <p:cNvSpPr txBox="1"/>
          <p:nvPr/>
        </p:nvSpPr>
        <p:spPr>
          <a:xfrm>
            <a:off x="612639" y="8761617"/>
            <a:ext cx="9560951" cy="6138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a:solidFill>
                  <a:schemeClr val="dk1"/>
                </a:solidFill>
                <a:latin typeface="Noto Sans JP"/>
                <a:ea typeface="Noto Sans JP"/>
                <a:cs typeface="Noto Sans JP"/>
                <a:sym typeface="Noto Sans JP"/>
              </a:rPr>
              <a:t>番組宣伝（アプリのダウンロードや会員登録を促すような表現は不可）、エンタメコンテンツ（CD、DVD、映画公開、書籍など）</a:t>
            </a:r>
            <a:endParaRPr sz="1200" dirty="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200">
                <a:solidFill>
                  <a:schemeClr val="dk1"/>
                </a:solidFill>
                <a:latin typeface="Noto Sans JP"/>
                <a:ea typeface="Noto Sans JP"/>
                <a:cs typeface="Noto Sans JP"/>
                <a:sym typeface="Noto Sans JP"/>
              </a:rPr>
              <a:t>スポーツなどリアルイベントの告知（セミナーなどの告知は不可）</a:t>
            </a:r>
            <a:endParaRPr sz="1200" dirty="0">
              <a:solidFill>
                <a:schemeClr val="dk1"/>
              </a:solidFill>
              <a:latin typeface="Noto Sans JP"/>
              <a:ea typeface="Noto Sans JP"/>
              <a:cs typeface="Noto Sans JP"/>
              <a:sym typeface="Noto Sans J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7"/>
          <p:cNvSpPr txBox="1"/>
          <p:nvPr/>
        </p:nvSpPr>
        <p:spPr>
          <a:xfrm>
            <a:off x="531845" y="510988"/>
            <a:ext cx="49526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シートベルト着用アナウンス</a:t>
            </a:r>
            <a:endParaRPr sz="2800" b="1">
              <a:solidFill>
                <a:schemeClr val="lt1"/>
              </a:solidFill>
              <a:latin typeface="Noto Sans JP"/>
              <a:ea typeface="Noto Sans JP"/>
              <a:cs typeface="Noto Sans JP"/>
              <a:sym typeface="Noto Sans JP"/>
            </a:endParaRPr>
          </a:p>
        </p:txBody>
      </p:sp>
      <p:graphicFrame>
        <p:nvGraphicFramePr>
          <p:cNvPr id="608" name="Google Shape;608;p27"/>
          <p:cNvGraphicFramePr/>
          <p:nvPr>
            <p:extLst>
              <p:ext uri="{D42A27DB-BD31-4B8C-83A1-F6EECF244321}">
                <p14:modId xmlns:p14="http://schemas.microsoft.com/office/powerpoint/2010/main" val="3738478617"/>
              </p:ext>
            </p:extLst>
          </p:nvPr>
        </p:nvGraphicFramePr>
        <p:xfrm>
          <a:off x="653888" y="2909455"/>
          <a:ext cx="6256575" cy="5389375"/>
        </p:xfrm>
        <a:graphic>
          <a:graphicData uri="http://schemas.openxmlformats.org/drawingml/2006/table">
            <a:tbl>
              <a:tblPr firstRow="1" bandRow="1">
                <a:noFill/>
                <a:tableStyleId>{04DB5410-441A-4F2F-8A7F-62FE78DDF896}</a:tableStyleId>
              </a:tblPr>
              <a:tblGrid>
                <a:gridCol w="2066950">
                  <a:extLst>
                    <a:ext uri="{9D8B030D-6E8A-4147-A177-3AD203B41FA5}">
                      <a16:colId xmlns:a16="http://schemas.microsoft.com/office/drawing/2014/main" val="20000"/>
                    </a:ext>
                  </a:extLst>
                </a:gridCol>
                <a:gridCol w="4189625">
                  <a:extLst>
                    <a:ext uri="{9D8B030D-6E8A-4147-A177-3AD203B41FA5}">
                      <a16:colId xmlns:a16="http://schemas.microsoft.com/office/drawing/2014/main" val="20001"/>
                    </a:ext>
                  </a:extLst>
                </a:gridCol>
              </a:tblGrid>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オプション名</a:t>
                      </a:r>
                      <a:endParaRPr sz="16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シートベルト着用アナウンス</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掲載期間</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1週間（月曜日午前0時 掲載開始）</a:t>
                      </a:r>
                      <a:endParaRPr sz="140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想定表示回数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5,400,000回</a:t>
                      </a:r>
                      <a:endParaRPr sz="140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動画規定</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音声あり　15秒以内</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 深夜時間帯 22:00〜5:59 はデフォルト音声OFF</a:t>
                      </a:r>
                      <a:br>
                        <a:rPr lang="ja-JP" sz="1200" b="0" i="0" u="none" strike="noStrike" cap="none">
                          <a:solidFill>
                            <a:srgbClr val="AAAAAA"/>
                          </a:solidFill>
                          <a:latin typeface="Noto Sans JP"/>
                          <a:ea typeface="Noto Sans JP"/>
                          <a:cs typeface="Noto Sans JP"/>
                          <a:sym typeface="Noto Sans JP"/>
                        </a:rPr>
                      </a:br>
                      <a:r>
                        <a:rPr lang="ja-JP" sz="1200" b="0" i="0" u="none" strike="noStrike" cap="none">
                          <a:solidFill>
                            <a:srgbClr val="AAAAAA"/>
                          </a:solidFill>
                          <a:latin typeface="Noto Sans JP"/>
                          <a:ea typeface="Noto Sans JP"/>
                          <a:cs typeface="Noto Sans JP"/>
                          <a:sym typeface="Noto Sans JP"/>
                        </a:rPr>
                        <a:t>※ 一部の車両では音声が出ない可能性があります</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料金</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200万円（グロス</a:t>
                      </a:r>
                      <a:r>
                        <a:rPr lang="ja-JP" sz="1400" u="none" strike="noStrike" cap="none">
                          <a:latin typeface="Noto Sans JP"/>
                          <a:ea typeface="Noto Sans JP"/>
                          <a:cs typeface="Noto Sans JP"/>
                          <a:sym typeface="Noto Sans JP"/>
                        </a:rPr>
                        <a:t>税抜</a:t>
                      </a:r>
                      <a:r>
                        <a:rPr lang="ja-JP" sz="1400" b="0" i="0" u="none" strike="noStrike" cap="none">
                          <a:solidFill>
                            <a:schemeClr val="dk1"/>
                          </a:solidFill>
                          <a:latin typeface="Noto Sans JP"/>
                          <a:ea typeface="Noto Sans JP"/>
                          <a:cs typeface="Noto Sans JP"/>
                          <a:sym typeface="Noto Sans JP"/>
                        </a:rPr>
                        <a:t>）</a:t>
                      </a:r>
                      <a:endParaRPr dirty="0"/>
                    </a:p>
                    <a:p>
                      <a:pPr marL="0" marR="0" lvl="0" indent="0" algn="l" rtl="0">
                        <a:lnSpc>
                          <a:spcPct val="14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@0.4円※目安</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bl>
          </a:graphicData>
        </a:graphic>
      </p:graphicFrame>
      <p:sp>
        <p:nvSpPr>
          <p:cNvPr id="609" name="Google Shape;609;p27"/>
          <p:cNvSpPr txBox="1"/>
          <p:nvPr/>
        </p:nvSpPr>
        <p:spPr>
          <a:xfrm>
            <a:off x="5748584" y="348993"/>
            <a:ext cx="9338454"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シートベルト着用アナウンス動画内で広告主の商品・サービスを告知できるメニューです。</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乗車後すぐのタイミングで告知が可能となるため、乗客のアテンションを集めやすくなります。</a:t>
            </a:r>
            <a:endParaRPr sz="1600">
              <a:solidFill>
                <a:schemeClr val="lt1"/>
              </a:solidFill>
              <a:latin typeface="Noto Sans JP"/>
              <a:ea typeface="Noto Sans JP"/>
              <a:cs typeface="Noto Sans JP"/>
              <a:sym typeface="Noto Sans JP"/>
            </a:endParaRPr>
          </a:p>
        </p:txBody>
      </p:sp>
      <p:sp>
        <p:nvSpPr>
          <p:cNvPr id="610" name="Google Shape;610;p27"/>
          <p:cNvSpPr txBox="1"/>
          <p:nvPr/>
        </p:nvSpPr>
        <p:spPr>
          <a:xfrm>
            <a:off x="7708965" y="2900924"/>
            <a:ext cx="1287734"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611" name="Google Shape;611;p27"/>
          <p:cNvSpPr txBox="1"/>
          <p:nvPr/>
        </p:nvSpPr>
        <p:spPr>
          <a:xfrm>
            <a:off x="7642824" y="4196754"/>
            <a:ext cx="9367949" cy="320081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入稿可能本数は1本までとなります。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セリフは原則、以下固定の文言＋告知とさせていただきます。（英語はテロップ表示のみで問題ありません。）</a:t>
            </a:r>
            <a:endParaRPr sz="1300">
              <a:solidFill>
                <a:schemeClr val="dk1"/>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300">
                <a:solidFill>
                  <a:schemeClr val="dk1"/>
                </a:solidFill>
                <a:latin typeface="Noto Sans JP"/>
                <a:ea typeface="Noto Sans JP"/>
                <a:cs typeface="Noto Sans JP"/>
                <a:sym typeface="Noto Sans JP"/>
              </a:rPr>
              <a:t>　   </a:t>
            </a:r>
            <a:r>
              <a:rPr lang="ja-JP" sz="1300">
                <a:solidFill>
                  <a:srgbClr val="AAAAAA"/>
                </a:solidFill>
                <a:latin typeface="Noto Sans JP"/>
                <a:ea typeface="Noto Sans JP"/>
                <a:cs typeface="Noto Sans JP"/>
                <a:sym typeface="Noto Sans JP"/>
              </a:rPr>
              <a:t>例1）安全の為、シートベルトの着用をお願いいたします。</a:t>
            </a:r>
            <a:endParaRPr sz="1300">
              <a:solidFill>
                <a:srgbClr val="AAAAAA"/>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300">
                <a:solidFill>
                  <a:srgbClr val="AAAAAA"/>
                </a:solidFill>
                <a:latin typeface="Roboto"/>
                <a:ea typeface="Roboto"/>
                <a:cs typeface="Roboto"/>
                <a:sym typeface="Roboto"/>
              </a:rPr>
              <a:t>　　　　  </a:t>
            </a:r>
            <a:r>
              <a:rPr lang="ja-JP" sz="1400">
                <a:solidFill>
                  <a:srgbClr val="AAAAAA"/>
                </a:solidFill>
                <a:latin typeface="Roboto"/>
                <a:ea typeface="Roboto"/>
                <a:cs typeface="Roboto"/>
                <a:sym typeface="Roboto"/>
              </a:rPr>
              <a:t>For your safety, please fasten your seat belt.</a:t>
            </a:r>
            <a:endParaRPr sz="1300">
              <a:solidFill>
                <a:srgbClr val="AAAAAA"/>
              </a:solidFill>
              <a:latin typeface="Roboto"/>
              <a:ea typeface="Roboto"/>
              <a:cs typeface="Roboto"/>
              <a:sym typeface="Roboto"/>
            </a:endParaRPr>
          </a:p>
          <a:p>
            <a:pPr marL="0" marR="0" lvl="0" indent="0" algn="l" rtl="0">
              <a:lnSpc>
                <a:spcPct val="120000"/>
              </a:lnSpc>
              <a:spcBef>
                <a:spcPts val="0"/>
              </a:spcBef>
              <a:spcAft>
                <a:spcPts val="0"/>
              </a:spcAft>
              <a:buNone/>
            </a:pPr>
            <a:r>
              <a:rPr lang="ja-JP" sz="1300">
                <a:solidFill>
                  <a:schemeClr val="dk1"/>
                </a:solidFill>
                <a:latin typeface="Noto Sans JP"/>
                <a:ea typeface="Noto Sans JP"/>
                <a:cs typeface="Noto Sans JP"/>
                <a:sym typeface="Noto Sans JP"/>
              </a:rPr>
              <a:t>　   </a:t>
            </a:r>
            <a:r>
              <a:rPr lang="ja-JP" sz="1300">
                <a:solidFill>
                  <a:srgbClr val="AAAAAA"/>
                </a:solidFill>
                <a:latin typeface="Noto Sans JP"/>
                <a:ea typeface="Noto Sans JP"/>
                <a:cs typeface="Noto Sans JP"/>
                <a:sym typeface="Noto Sans JP"/>
              </a:rPr>
              <a:t>例2）後部座席のシートベルト着用は義務化されています、シートベルトを締めましょう。</a:t>
            </a:r>
            <a:endParaRPr sz="1300">
              <a:solidFill>
                <a:srgbClr val="AAAAAA"/>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400">
                <a:solidFill>
                  <a:srgbClr val="AAAAAA"/>
                </a:solidFill>
                <a:latin typeface="Roboto"/>
                <a:ea typeface="Roboto"/>
                <a:cs typeface="Roboto"/>
                <a:sym typeface="Roboto"/>
              </a:rPr>
              <a:t>　　　　  Seat belt fastening in the rear seat is mandatory, please fasten your seat belt.</a:t>
            </a:r>
            <a:endParaRPr sz="1300">
              <a:solidFill>
                <a:srgbClr val="AAAAAA"/>
              </a:solidFill>
              <a:latin typeface="Roboto"/>
              <a:ea typeface="Roboto"/>
              <a:cs typeface="Roboto"/>
              <a:sym typeface="Roboto"/>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告知は10秒までといたします。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動画内でのロゴ掲載や既存クリエイティブの挿入はシートベルト着用喚起の妨げとならない範囲で可とします。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同一素材の放映可能期間は3ヶ月間とさせていただきます。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考査は必須です。考査基準は「厳格な掲載基準」箇所をご確認ください。</a:t>
            </a:r>
            <a:endParaRPr sz="1300">
              <a:solidFill>
                <a:schemeClr val="dk1"/>
              </a:solidFill>
              <a:latin typeface="Noto Sans JP"/>
              <a:ea typeface="Noto Sans JP"/>
              <a:cs typeface="Noto Sans JP"/>
              <a:sym typeface="Noto Sans JP"/>
            </a:endParaRPr>
          </a:p>
        </p:txBody>
      </p:sp>
      <p:sp>
        <p:nvSpPr>
          <p:cNvPr id="612" name="Google Shape;612;p27"/>
          <p:cNvSpPr txBox="1"/>
          <p:nvPr/>
        </p:nvSpPr>
        <p:spPr>
          <a:xfrm>
            <a:off x="7708998" y="3578530"/>
            <a:ext cx="2682988" cy="433553"/>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掲載可否基準及び注意事項</a:t>
            </a:r>
            <a:endParaRPr sz="1400">
              <a:solidFill>
                <a:schemeClr val="lt1"/>
              </a:solidFill>
              <a:latin typeface="Noto Sans JP"/>
              <a:ea typeface="Noto Sans JP"/>
              <a:cs typeface="Noto Sans JP"/>
              <a:sym typeface="Noto Sans JP"/>
            </a:endParaRPr>
          </a:p>
        </p:txBody>
      </p:sp>
      <p:sp>
        <p:nvSpPr>
          <p:cNvPr id="613" name="Google Shape;613;p27"/>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27</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18"/>
        <p:cNvGrpSpPr/>
        <p:nvPr/>
      </p:nvGrpSpPr>
      <p:grpSpPr>
        <a:xfrm>
          <a:off x="0" y="0"/>
          <a:ext cx="0" cy="0"/>
          <a:chOff x="0" y="0"/>
          <a:chExt cx="0" cy="0"/>
        </a:xfrm>
      </p:grpSpPr>
      <p:sp>
        <p:nvSpPr>
          <p:cNvPr id="619" name="Google Shape;619;p28"/>
          <p:cNvSpPr txBox="1"/>
          <p:nvPr/>
        </p:nvSpPr>
        <p:spPr>
          <a:xfrm>
            <a:off x="531845" y="510988"/>
            <a:ext cx="972061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オプションメニュー　</a:t>
            </a:r>
            <a:r>
              <a:rPr lang="ja-JP" sz="2800">
                <a:solidFill>
                  <a:schemeClr val="lt1"/>
                </a:solidFill>
                <a:latin typeface="Noto Sans JP"/>
                <a:ea typeface="Noto Sans JP"/>
                <a:cs typeface="Noto Sans JP"/>
                <a:sym typeface="Noto Sans JP"/>
              </a:rPr>
              <a:t>タクシー車内サンプリングメニュー</a:t>
            </a:r>
            <a:endParaRPr sz="2800" b="1">
              <a:solidFill>
                <a:schemeClr val="lt1"/>
              </a:solidFill>
              <a:latin typeface="Noto Sans JP"/>
              <a:ea typeface="Noto Sans JP"/>
              <a:cs typeface="Noto Sans JP"/>
              <a:sym typeface="Noto Sans JP"/>
            </a:endParaRPr>
          </a:p>
        </p:txBody>
      </p:sp>
      <p:sp>
        <p:nvSpPr>
          <p:cNvPr id="620" name="Google Shape;620;p28"/>
          <p:cNvSpPr txBox="1"/>
          <p:nvPr/>
        </p:nvSpPr>
        <p:spPr>
          <a:xfrm>
            <a:off x="10371846" y="348993"/>
            <a:ext cx="6783908"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TOKYO PRIMEでの広告掲載と同時に、格式があり高級感のある</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日本交通のタクシー車内で商品をサンプリングできるメニューです。</a:t>
            </a:r>
            <a:endParaRPr sz="1600">
              <a:solidFill>
                <a:schemeClr val="lt1"/>
              </a:solidFill>
              <a:latin typeface="Noto Sans JP"/>
              <a:ea typeface="Noto Sans JP"/>
              <a:cs typeface="Noto Sans JP"/>
              <a:sym typeface="Noto Sans JP"/>
            </a:endParaRPr>
          </a:p>
        </p:txBody>
      </p:sp>
      <p:graphicFrame>
        <p:nvGraphicFramePr>
          <p:cNvPr id="621" name="Google Shape;621;p28"/>
          <p:cNvGraphicFramePr/>
          <p:nvPr>
            <p:extLst>
              <p:ext uri="{D42A27DB-BD31-4B8C-83A1-F6EECF244321}">
                <p14:modId xmlns:p14="http://schemas.microsoft.com/office/powerpoint/2010/main" val="1730701511"/>
              </p:ext>
            </p:extLst>
          </p:nvPr>
        </p:nvGraphicFramePr>
        <p:xfrm>
          <a:off x="649006" y="1978950"/>
          <a:ext cx="5860275" cy="7081850"/>
        </p:xfrm>
        <a:graphic>
          <a:graphicData uri="http://schemas.openxmlformats.org/drawingml/2006/table">
            <a:tbl>
              <a:tblPr firstRow="1" bandRow="1">
                <a:noFill/>
                <a:tableStyleId>{04DB5410-441A-4F2F-8A7F-62FE78DDF896}</a:tableStyleId>
              </a:tblPr>
              <a:tblGrid>
                <a:gridCol w="1939200">
                  <a:extLst>
                    <a:ext uri="{9D8B030D-6E8A-4147-A177-3AD203B41FA5}">
                      <a16:colId xmlns:a16="http://schemas.microsoft.com/office/drawing/2014/main" val="20000"/>
                    </a:ext>
                  </a:extLst>
                </a:gridCol>
                <a:gridCol w="3921075">
                  <a:extLst>
                    <a:ext uri="{9D8B030D-6E8A-4147-A177-3AD203B41FA5}">
                      <a16:colId xmlns:a16="http://schemas.microsoft.com/office/drawing/2014/main" val="20001"/>
                    </a:ext>
                  </a:extLst>
                </a:gridCol>
              </a:tblGrid>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オプション名</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タクシー車内サンプリング</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93432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実施条件</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TOKYO PRIME での連続2週間以上の広告出稿</a:t>
                      </a:r>
                      <a:endParaRPr dirty="0"/>
                    </a:p>
                    <a:p>
                      <a:pPr marL="0" marR="0" lvl="0" indent="0" algn="l" rtl="0">
                        <a:lnSpc>
                          <a:spcPct val="130000"/>
                        </a:lnSpc>
                        <a:spcBef>
                          <a:spcPts val="0"/>
                        </a:spcBef>
                        <a:spcAft>
                          <a:spcPts val="0"/>
                        </a:spcAft>
                        <a:buClr>
                          <a:srgbClr val="113766"/>
                        </a:buClr>
                        <a:buSzPts val="1000"/>
                        <a:buFont typeface="Arial"/>
                        <a:buNone/>
                      </a:pPr>
                      <a:r>
                        <a:rPr lang="ja-JP" sz="1200" b="0" i="0" u="none" strike="noStrike" cap="none">
                          <a:solidFill>
                            <a:srgbClr val="AAAAAA"/>
                          </a:solidFill>
                          <a:latin typeface="Noto Sans JP"/>
                          <a:ea typeface="Noto Sans JP"/>
                          <a:cs typeface="Noto Sans JP"/>
                          <a:sym typeface="Noto Sans JP"/>
                        </a:rPr>
                        <a:t>※東京都内を走る全台での配信必須</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93432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サンプリング</a:t>
                      </a:r>
                      <a:endParaRPr sz="1600" b="0" i="0" u="none" strike="noStrike" cap="none">
                        <a:solidFill>
                          <a:srgbClr val="F0F2FB"/>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タクシー台数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東京都内を走る日本交通タクシー 150台</a:t>
                      </a:r>
                      <a:endParaRPr dirty="0"/>
                    </a:p>
                    <a:p>
                      <a:pPr marL="0" marR="0" lvl="0" indent="0" algn="l" rtl="0">
                        <a:lnSpc>
                          <a:spcPct val="13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※東京都内以外は不可</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配布方法</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タクシー乗務員からの手渡し配布</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8954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配布単価（税抜）</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オールターゲット　@60円</a:t>
                      </a:r>
                      <a:endParaRPr dirty="0"/>
                    </a:p>
                    <a:p>
                      <a:pPr marL="0" marR="0" lvl="0" indent="0" algn="l" rtl="0">
                        <a:lnSpc>
                          <a:spcPct val="10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※料金は手数料が含まれたグロス金額です</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配布個数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10,000個</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配布期間</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10,000個 配布あたり/ 2週間</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6"/>
                  </a:ext>
                </a:extLst>
              </a:tr>
              <a:tr h="93432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枠数</a:t>
                      </a:r>
                      <a:endParaRPr sz="16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各週 1枠</a:t>
                      </a:r>
                      <a:endParaRPr dirty="0"/>
                    </a:p>
                    <a:p>
                      <a:pPr marL="0" marR="0" lvl="0" indent="0" algn="l" rtl="0">
                        <a:lnSpc>
                          <a:spcPct val="13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空き枠状況は営業担当までお問合せください</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sp>
        <p:nvSpPr>
          <p:cNvPr id="622" name="Google Shape;622;p28"/>
          <p:cNvSpPr txBox="1"/>
          <p:nvPr/>
        </p:nvSpPr>
        <p:spPr>
          <a:xfrm>
            <a:off x="6826685" y="1987205"/>
            <a:ext cx="1287734"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適用条件</a:t>
            </a:r>
            <a:endParaRPr sz="1600">
              <a:solidFill>
                <a:schemeClr val="lt1"/>
              </a:solidFill>
              <a:latin typeface="Noto Sans JP"/>
              <a:ea typeface="Noto Sans JP"/>
              <a:cs typeface="Noto Sans JP"/>
              <a:sym typeface="Noto Sans JP"/>
            </a:endParaRPr>
          </a:p>
        </p:txBody>
      </p:sp>
      <p:sp>
        <p:nvSpPr>
          <p:cNvPr id="623" name="Google Shape;623;p28"/>
          <p:cNvSpPr txBox="1"/>
          <p:nvPr/>
        </p:nvSpPr>
        <p:spPr>
          <a:xfrm>
            <a:off x="6830013" y="2565632"/>
            <a:ext cx="1121168" cy="414454"/>
          </a:xfrm>
          <a:prstGeom prst="rect">
            <a:avLst/>
          </a:prstGeom>
          <a:solidFill>
            <a:srgbClr val="AAAAAA"/>
          </a:solidFill>
          <a:ln>
            <a:noFill/>
          </a:ln>
        </p:spPr>
        <p:txBody>
          <a:bodyPr spcFirstLastPara="1" wrap="square" lIns="144000" tIns="72000" rIns="144000" bIns="72000" anchor="t" anchorCtr="0">
            <a:spAutoFit/>
          </a:bodyPr>
          <a:lstStyle/>
          <a:p>
            <a:pPr marL="0" marR="0" lvl="0" indent="0" algn="l" rtl="0">
              <a:lnSpc>
                <a:spcPct val="140000"/>
              </a:lnSpc>
              <a:spcBef>
                <a:spcPts val="0"/>
              </a:spcBef>
              <a:spcAft>
                <a:spcPts val="0"/>
              </a:spcAft>
              <a:buNone/>
            </a:pPr>
            <a:r>
              <a:rPr lang="ja-JP" sz="1400">
                <a:solidFill>
                  <a:schemeClr val="lt1"/>
                </a:solidFill>
                <a:latin typeface="Noto Sans JP"/>
                <a:ea typeface="Noto Sans JP"/>
                <a:cs typeface="Noto Sans JP"/>
                <a:sym typeface="Noto Sans JP"/>
              </a:rPr>
              <a:t>NG配布物</a:t>
            </a:r>
            <a:endParaRPr sz="1400">
              <a:solidFill>
                <a:schemeClr val="lt1"/>
              </a:solidFill>
              <a:latin typeface="Noto Sans JP"/>
              <a:ea typeface="Noto Sans JP"/>
              <a:cs typeface="Noto Sans JP"/>
              <a:sym typeface="Noto Sans JP"/>
            </a:endParaRPr>
          </a:p>
        </p:txBody>
      </p:sp>
      <p:sp>
        <p:nvSpPr>
          <p:cNvPr id="624" name="Google Shape;624;p28"/>
          <p:cNvSpPr txBox="1"/>
          <p:nvPr/>
        </p:nvSpPr>
        <p:spPr>
          <a:xfrm>
            <a:off x="6769510" y="3085289"/>
            <a:ext cx="3999668" cy="2910605"/>
          </a:xfrm>
          <a:prstGeom prst="rect">
            <a:avLst/>
          </a:prstGeom>
          <a:noFill/>
          <a:ln>
            <a:noFill/>
          </a:ln>
        </p:spPr>
        <p:txBody>
          <a:bodyPr spcFirstLastPara="1" wrap="square" lIns="91425" tIns="45700" rIns="91425" bIns="45700" anchor="t" anchorCtr="0">
            <a:spAutoFit/>
          </a:bodyPr>
          <a:lstStyle/>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チラシ</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パンフレット</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ティッシュ</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ノベルティ類</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冷蔵保存が必要な食品、飲料</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車内美化に影響を与える食品（ポテトチップスなど）</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酒類、アルコール飲料（ノンアルコール飲料含む）</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においが強いもの</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容積が著しく大きいもの（都度ご相談ください）</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医薬品、医薬部外品</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たばこ、電子たばこ（VAPE含む）</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その他弊社が不可と判断したもの</a:t>
            </a:r>
            <a:endParaRPr sz="1100">
              <a:solidFill>
                <a:schemeClr val="dk1"/>
              </a:solidFill>
              <a:latin typeface="Noto Sans JP"/>
              <a:ea typeface="Noto Sans JP"/>
              <a:cs typeface="Noto Sans JP"/>
              <a:sym typeface="Noto Sans JP"/>
            </a:endParaRPr>
          </a:p>
        </p:txBody>
      </p:sp>
      <p:sp>
        <p:nvSpPr>
          <p:cNvPr id="625" name="Google Shape;625;p28"/>
          <p:cNvSpPr txBox="1"/>
          <p:nvPr/>
        </p:nvSpPr>
        <p:spPr>
          <a:xfrm>
            <a:off x="10973188" y="2565632"/>
            <a:ext cx="1649198" cy="414454"/>
          </a:xfrm>
          <a:prstGeom prst="rect">
            <a:avLst/>
          </a:prstGeom>
          <a:solidFill>
            <a:srgbClr val="AAAAAA"/>
          </a:solidFill>
          <a:ln>
            <a:noFill/>
          </a:ln>
        </p:spPr>
        <p:txBody>
          <a:bodyPr spcFirstLastPara="1" wrap="square" lIns="144000" tIns="72000" rIns="144000" bIns="72000" anchor="t" anchorCtr="0">
            <a:spAutoFit/>
          </a:bodyPr>
          <a:lstStyle/>
          <a:p>
            <a:pPr marL="0" marR="0" lvl="0" indent="0" algn="l" rtl="0">
              <a:lnSpc>
                <a:spcPct val="140000"/>
              </a:lnSpc>
              <a:spcBef>
                <a:spcPts val="0"/>
              </a:spcBef>
              <a:spcAft>
                <a:spcPts val="0"/>
              </a:spcAft>
              <a:buNone/>
            </a:pPr>
            <a:r>
              <a:rPr lang="ja-JP" sz="1400">
                <a:solidFill>
                  <a:schemeClr val="lt1"/>
                </a:solidFill>
                <a:latin typeface="Noto Sans JP"/>
                <a:ea typeface="Noto Sans JP"/>
                <a:cs typeface="Noto Sans JP"/>
                <a:sym typeface="Noto Sans JP"/>
              </a:rPr>
              <a:t>配布物 納品規定</a:t>
            </a:r>
            <a:endParaRPr sz="1400">
              <a:solidFill>
                <a:schemeClr val="lt1"/>
              </a:solidFill>
              <a:latin typeface="Noto Sans JP"/>
              <a:ea typeface="Noto Sans JP"/>
              <a:cs typeface="Noto Sans JP"/>
              <a:sym typeface="Noto Sans JP"/>
            </a:endParaRPr>
          </a:p>
        </p:txBody>
      </p:sp>
      <p:sp>
        <p:nvSpPr>
          <p:cNvPr id="626" name="Google Shape;626;p28"/>
          <p:cNvSpPr txBox="1"/>
          <p:nvPr/>
        </p:nvSpPr>
        <p:spPr>
          <a:xfrm>
            <a:off x="10912683" y="3085289"/>
            <a:ext cx="5843266" cy="1014701"/>
          </a:xfrm>
          <a:prstGeom prst="rect">
            <a:avLst/>
          </a:prstGeom>
          <a:noFill/>
          <a:ln>
            <a:noFill/>
          </a:ln>
        </p:spPr>
        <p:txBody>
          <a:bodyPr spcFirstLastPara="1" wrap="square" lIns="91425" tIns="45700" rIns="91425" bIns="45700" anchor="t" anchorCtr="0">
            <a:spAutoFit/>
          </a:bodyPr>
          <a:lstStyle/>
          <a:p>
            <a:pPr marL="127000" marR="0" lvl="0" indent="-117475"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営業所のキャパシティに鑑みて、1営業所あたり1週間に5,000個までの</a:t>
            </a:r>
            <a:endParaRPr sz="11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　配布といたします。（10,000個配布の場合は2営業所に5,000個ずつの納品となります）</a:t>
            </a:r>
            <a:endParaRPr sz="110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配布開始5営業日前までに配布物を指定の営業所までお送りください。</a:t>
            </a:r>
            <a:endParaRPr sz="110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アッセンブリはできませんので、指定場所にサンプリングできる状態で納品ください。</a:t>
            </a:r>
            <a:endParaRPr sz="1100">
              <a:solidFill>
                <a:schemeClr val="dk1"/>
              </a:solidFill>
              <a:latin typeface="Noto Sans JP"/>
              <a:ea typeface="Noto Sans JP"/>
              <a:cs typeface="Noto Sans JP"/>
              <a:sym typeface="Noto Sans JP"/>
            </a:endParaRPr>
          </a:p>
        </p:txBody>
      </p:sp>
      <p:sp>
        <p:nvSpPr>
          <p:cNvPr id="627" name="Google Shape;627;p28"/>
          <p:cNvSpPr txBox="1"/>
          <p:nvPr/>
        </p:nvSpPr>
        <p:spPr>
          <a:xfrm>
            <a:off x="6830013" y="6183042"/>
            <a:ext cx="1039735" cy="414454"/>
          </a:xfrm>
          <a:prstGeom prst="rect">
            <a:avLst/>
          </a:prstGeom>
          <a:solidFill>
            <a:srgbClr val="AAAAAA"/>
          </a:solidFill>
          <a:ln>
            <a:noFill/>
          </a:ln>
        </p:spPr>
        <p:txBody>
          <a:bodyPr spcFirstLastPara="1" wrap="square" lIns="144000" tIns="72000" rIns="144000" bIns="72000" anchor="t" anchorCtr="0">
            <a:spAutoFit/>
          </a:bodyPr>
          <a:lstStyle/>
          <a:p>
            <a:pPr marL="0" marR="0" lvl="0" indent="0" algn="l" rtl="0">
              <a:lnSpc>
                <a:spcPct val="140000"/>
              </a:lnSpc>
              <a:spcBef>
                <a:spcPts val="0"/>
              </a:spcBef>
              <a:spcAft>
                <a:spcPts val="0"/>
              </a:spcAft>
              <a:buNone/>
            </a:pPr>
            <a:r>
              <a:rPr lang="ja-JP" sz="1400">
                <a:solidFill>
                  <a:schemeClr val="lt1"/>
                </a:solidFill>
                <a:latin typeface="Noto Sans JP"/>
                <a:ea typeface="Noto Sans JP"/>
                <a:cs typeface="Noto Sans JP"/>
                <a:sym typeface="Noto Sans JP"/>
              </a:rPr>
              <a:t>注意事項</a:t>
            </a:r>
            <a:endParaRPr sz="1200">
              <a:solidFill>
                <a:schemeClr val="lt1"/>
              </a:solidFill>
              <a:latin typeface="Noto Sans JP"/>
              <a:ea typeface="Noto Sans JP"/>
              <a:cs typeface="Noto Sans JP"/>
              <a:sym typeface="Noto Sans JP"/>
            </a:endParaRPr>
          </a:p>
        </p:txBody>
      </p:sp>
      <p:sp>
        <p:nvSpPr>
          <p:cNvPr id="628" name="Google Shape;628;p28"/>
          <p:cNvSpPr txBox="1"/>
          <p:nvPr/>
        </p:nvSpPr>
        <p:spPr>
          <a:xfrm>
            <a:off x="6769510" y="6687200"/>
            <a:ext cx="11089866" cy="243662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配信期間によっては10,000個以上の配布も可能ですので、詳しくは担当営業にお問い合わせください。</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運行に支障のない範囲でサンプリングを実施いたします。場合によっては配布数に満たない場合もございますのでご了承ください。（返金なし、製品は弊社負担にて廃棄）</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男性、女性以外のターゲティングはできません。</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配送費は広告主様負担にてお願いいたします。</a:t>
            </a:r>
            <a:endParaRPr sz="110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sz="110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u="none" strike="noStrike" cap="none">
                <a:solidFill>
                  <a:schemeClr val="dk1"/>
                </a:solidFill>
                <a:latin typeface="Noto Sans JP"/>
                <a:ea typeface="Noto Sans JP"/>
                <a:cs typeface="Noto Sans JP"/>
                <a:sym typeface="Noto Sans JP"/>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sz="1100">
              <a:solidFill>
                <a:schemeClr val="dk1"/>
              </a:solidFill>
              <a:latin typeface="Noto Sans JP"/>
              <a:ea typeface="Noto Sans JP"/>
              <a:cs typeface="Noto Sans JP"/>
              <a:sym typeface="Noto Sans JP"/>
            </a:endParaRPr>
          </a:p>
        </p:txBody>
      </p:sp>
      <p:sp>
        <p:nvSpPr>
          <p:cNvPr id="629" name="Google Shape;629;p28"/>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28</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33"/>
        <p:cNvGrpSpPr/>
        <p:nvPr/>
      </p:nvGrpSpPr>
      <p:grpSpPr>
        <a:xfrm>
          <a:off x="0" y="0"/>
          <a:ext cx="0" cy="0"/>
          <a:chOff x="0" y="0"/>
          <a:chExt cx="0" cy="0"/>
        </a:xfrm>
      </p:grpSpPr>
      <p:sp>
        <p:nvSpPr>
          <p:cNvPr id="634" name="Google Shape;634;p29"/>
          <p:cNvSpPr/>
          <p:nvPr/>
        </p:nvSpPr>
        <p:spPr>
          <a:xfrm>
            <a:off x="13581072" y="3015778"/>
            <a:ext cx="2071509" cy="5586293"/>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35" name="Google Shape;635;p29"/>
          <p:cNvCxnSpPr/>
          <p:nvPr/>
        </p:nvCxnSpPr>
        <p:spPr>
          <a:xfrm>
            <a:off x="13580404" y="7483500"/>
            <a:ext cx="4140449" cy="0"/>
          </a:xfrm>
          <a:prstGeom prst="straightConnector1">
            <a:avLst/>
          </a:prstGeom>
          <a:noFill/>
          <a:ln w="12700" cap="flat" cmpd="sng">
            <a:solidFill>
              <a:srgbClr val="AAAAAA"/>
            </a:solidFill>
            <a:prstDash val="solid"/>
            <a:miter lim="800000"/>
            <a:headEnd type="none" w="sm" len="sm"/>
            <a:tailEnd type="none" w="sm" len="sm"/>
          </a:ln>
        </p:spPr>
      </p:cxnSp>
      <p:sp>
        <p:nvSpPr>
          <p:cNvPr id="636" name="Google Shape;636;p29"/>
          <p:cNvSpPr txBox="1"/>
          <p:nvPr/>
        </p:nvSpPr>
        <p:spPr>
          <a:xfrm>
            <a:off x="531845" y="510988"/>
            <a:ext cx="788677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オプションメニュー　</a:t>
            </a:r>
            <a:r>
              <a:rPr lang="ja-JP" sz="2800">
                <a:solidFill>
                  <a:schemeClr val="lt1"/>
                </a:solidFill>
                <a:latin typeface="Noto Sans JP"/>
                <a:ea typeface="Noto Sans JP"/>
                <a:cs typeface="Noto Sans JP"/>
                <a:sym typeface="Noto Sans JP"/>
              </a:rPr>
              <a:t>マーケティングリサーチ</a:t>
            </a:r>
            <a:endParaRPr sz="2800">
              <a:solidFill>
                <a:schemeClr val="lt1"/>
              </a:solidFill>
              <a:latin typeface="Noto Sans JP"/>
              <a:ea typeface="Noto Sans JP"/>
              <a:cs typeface="Noto Sans JP"/>
              <a:sym typeface="Noto Sans JP"/>
            </a:endParaRPr>
          </a:p>
        </p:txBody>
      </p:sp>
      <p:graphicFrame>
        <p:nvGraphicFramePr>
          <p:cNvPr id="637" name="Google Shape;637;p29"/>
          <p:cNvGraphicFramePr/>
          <p:nvPr>
            <p:extLst>
              <p:ext uri="{D42A27DB-BD31-4B8C-83A1-F6EECF244321}">
                <p14:modId xmlns:p14="http://schemas.microsoft.com/office/powerpoint/2010/main" val="1580140698"/>
              </p:ext>
            </p:extLst>
          </p:nvPr>
        </p:nvGraphicFramePr>
        <p:xfrm>
          <a:off x="649006" y="1978950"/>
          <a:ext cx="12182575" cy="6928241"/>
        </p:xfrm>
        <a:graphic>
          <a:graphicData uri="http://schemas.openxmlformats.org/drawingml/2006/table">
            <a:tbl>
              <a:tblPr firstRow="1" bandRow="1">
                <a:noFill/>
                <a:tableStyleId>{04DB5410-441A-4F2F-8A7F-62FE78DDF896}</a:tableStyleId>
              </a:tblPr>
              <a:tblGrid>
                <a:gridCol w="1959275">
                  <a:extLst>
                    <a:ext uri="{9D8B030D-6E8A-4147-A177-3AD203B41FA5}">
                      <a16:colId xmlns:a16="http://schemas.microsoft.com/office/drawing/2014/main" val="20000"/>
                    </a:ext>
                  </a:extLst>
                </a:gridCol>
                <a:gridCol w="10223300">
                  <a:extLst>
                    <a:ext uri="{9D8B030D-6E8A-4147-A177-3AD203B41FA5}">
                      <a16:colId xmlns:a16="http://schemas.microsoft.com/office/drawing/2014/main" val="20001"/>
                    </a:ext>
                  </a:extLst>
                </a:gridCol>
              </a:tblGrid>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料金</a:t>
                      </a:r>
                      <a:endParaRPr sz="16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60万円（税抜）</a:t>
                      </a:r>
                      <a:r>
                        <a:rPr lang="ja-JP" sz="1200" b="0" i="0" u="none" strike="noStrike" cap="none">
                          <a:solidFill>
                            <a:srgbClr val="AAAAAA"/>
                          </a:solidFill>
                          <a:latin typeface="Noto Sans JP"/>
                          <a:ea typeface="Noto Sans JP"/>
                          <a:cs typeface="Noto Sans JP"/>
                          <a:sym typeface="Noto Sans JP"/>
                        </a:rPr>
                        <a:t>※基本調査1回のグロス料金</a:t>
                      </a:r>
                      <a:endParaRPr dirty="0"/>
                    </a:p>
                    <a:p>
                      <a:pPr marL="171450" marR="0" lvl="0" indent="-171450" algn="l" rtl="0">
                        <a:lnSpc>
                          <a:spcPct val="100000"/>
                        </a:lnSpc>
                        <a:spcBef>
                          <a:spcPts val="0"/>
                        </a:spcBef>
                        <a:spcAft>
                          <a:spcPts val="0"/>
                        </a:spcAft>
                        <a:buClr>
                          <a:srgbClr val="AAAAAA"/>
                        </a:buClr>
                        <a:buSzPts val="1200"/>
                        <a:buFont typeface="Arial"/>
                        <a:buChar char="※"/>
                      </a:pPr>
                      <a:r>
                        <a:rPr lang="ja-JP" sz="1200" b="0" i="0" u="none" strike="noStrike" cap="none">
                          <a:solidFill>
                            <a:srgbClr val="AAAAAA"/>
                          </a:solidFill>
                          <a:latin typeface="Noto Sans JP"/>
                          <a:ea typeface="Noto Sans JP"/>
                          <a:cs typeface="Noto Sans JP"/>
                          <a:sym typeface="Noto Sans JP"/>
                        </a:rPr>
                        <a:t>税抜2,000万円以上（※1回1期間あたり）のご発注で態度変容調査を無償提供。</a:t>
                      </a:r>
                      <a:endParaRPr sz="1200" b="0" i="0" u="none" strike="noStrike" cap="none" dirty="0">
                        <a:solidFill>
                          <a:srgbClr val="AAAAAA"/>
                        </a:solidFill>
                        <a:latin typeface="Noto Sans JP"/>
                        <a:ea typeface="Noto Sans JP"/>
                        <a:cs typeface="Noto Sans JP"/>
                        <a:sym typeface="Noto Sans JP"/>
                      </a:endParaRPr>
                    </a:p>
                    <a:p>
                      <a:pPr marL="171450" marR="0" lvl="0" indent="-171450" algn="l" rtl="0">
                        <a:lnSpc>
                          <a:spcPct val="100000"/>
                        </a:lnSpc>
                        <a:spcBef>
                          <a:spcPts val="0"/>
                        </a:spcBef>
                        <a:spcAft>
                          <a:spcPts val="0"/>
                        </a:spcAft>
                        <a:buClr>
                          <a:srgbClr val="AAAAAA"/>
                        </a:buClr>
                        <a:buSzPts val="1200"/>
                        <a:buFont typeface="Arial"/>
                        <a:buChar char="※"/>
                      </a:pPr>
                      <a:r>
                        <a:rPr lang="ja-JP" sz="1200" b="0" i="0" u="none" strike="noStrike" cap="none">
                          <a:solidFill>
                            <a:srgbClr val="AAAAAA"/>
                          </a:solidFill>
                          <a:latin typeface="Noto Sans JP"/>
                          <a:ea typeface="Noto Sans JP"/>
                          <a:cs typeface="Noto Sans JP"/>
                          <a:sym typeface="Noto Sans JP"/>
                        </a:rPr>
                        <a:t>無償提供は3ヶ月の間に1回のみとし、弊社規定の調査票の内容を変更する場合には費用が発生する可能性があります。</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調査方法</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インターネット調査</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対象者条件</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20代以上の男女 / 1都3県</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Calibri"/>
                        <a:buNone/>
                      </a:pP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【接触者】</a:t>
                      </a:r>
                      <a:endParaRPr dirty="0"/>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広告配信期間に「東京23区で日本交通、帝都自動車交通、東京無線、日の丸交通、東都自動車のタクシーに乗車あり」</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と回答したユーザー</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Calibri"/>
                        <a:buNone/>
                      </a:pP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【非接触者】</a:t>
                      </a:r>
                      <a:endParaRPr sz="1400" b="0" i="0" u="none" strike="noStrike" cap="none" dirty="0">
                        <a:solidFill>
                          <a:srgbClr val="AAAAAA"/>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広告配信期間に「タクシーに乗車していない」と回答したユーザー</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サンプルサイズ</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SCR　：40,000s回収目標</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本調査：300s回収目標（接触者150s, 非接触者150s）</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調査項目</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商品認知、商品に関する各指標（好感度・興味関心・比較検討・使用意向・推奨意向）、</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広告認知、広告評価（内容理解、好感、印象）、広告をきっかけとしたアクション</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納品物</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PPTレポート</a:t>
                      </a:r>
                      <a:endParaRPr dirty="0"/>
                    </a:p>
                    <a:p>
                      <a:pPr marL="0" marR="0" lvl="0" indent="0" algn="l" rtl="0">
                        <a:lnSpc>
                          <a:spcPct val="13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 ローデータのご提供はいたしません</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sp>
        <p:nvSpPr>
          <p:cNvPr id="638" name="Google Shape;638;p29"/>
          <p:cNvSpPr/>
          <p:nvPr/>
        </p:nvSpPr>
        <p:spPr>
          <a:xfrm>
            <a:off x="13581072" y="2407204"/>
            <a:ext cx="4139781" cy="576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29"/>
          <p:cNvSpPr txBox="1"/>
          <p:nvPr/>
        </p:nvSpPr>
        <p:spPr>
          <a:xfrm>
            <a:off x="14919993" y="2539024"/>
            <a:ext cx="146193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スケジュール</a:t>
            </a:r>
            <a:endParaRPr sz="1600">
              <a:solidFill>
                <a:schemeClr val="lt1"/>
              </a:solidFill>
              <a:latin typeface="Noto Sans JP"/>
              <a:ea typeface="Noto Sans JP"/>
              <a:cs typeface="Noto Sans JP"/>
              <a:sym typeface="Noto Sans JP"/>
            </a:endParaRPr>
          </a:p>
        </p:txBody>
      </p:sp>
      <p:sp>
        <p:nvSpPr>
          <p:cNvPr id="640" name="Google Shape;640;p29"/>
          <p:cNvSpPr txBox="1"/>
          <p:nvPr/>
        </p:nvSpPr>
        <p:spPr>
          <a:xfrm>
            <a:off x="14175680" y="3424084"/>
            <a:ext cx="882293"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調査開始</a:t>
            </a:r>
            <a:endParaRPr sz="1300">
              <a:solidFill>
                <a:schemeClr val="dk1"/>
              </a:solidFill>
              <a:latin typeface="Noto Sans JP"/>
              <a:ea typeface="Noto Sans JP"/>
              <a:cs typeface="Noto Sans JP"/>
              <a:sym typeface="Noto Sans JP"/>
            </a:endParaRPr>
          </a:p>
        </p:txBody>
      </p:sp>
      <p:sp>
        <p:nvSpPr>
          <p:cNvPr id="641" name="Google Shape;641;p29"/>
          <p:cNvSpPr txBox="1"/>
          <p:nvPr/>
        </p:nvSpPr>
        <p:spPr>
          <a:xfrm>
            <a:off x="14088477" y="4542095"/>
            <a:ext cx="1056700"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調査票入稿</a:t>
            </a:r>
            <a:endParaRPr sz="1300">
              <a:solidFill>
                <a:schemeClr val="dk1"/>
              </a:solidFill>
              <a:latin typeface="Noto Sans JP"/>
              <a:ea typeface="Noto Sans JP"/>
              <a:cs typeface="Noto Sans JP"/>
              <a:sym typeface="Noto Sans JP"/>
            </a:endParaRPr>
          </a:p>
        </p:txBody>
      </p:sp>
      <p:sp>
        <p:nvSpPr>
          <p:cNvPr id="642" name="Google Shape;642;p29"/>
          <p:cNvSpPr txBox="1"/>
          <p:nvPr/>
        </p:nvSpPr>
        <p:spPr>
          <a:xfrm>
            <a:off x="13739667" y="5660106"/>
            <a:ext cx="1754326"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スクリーニング調査</a:t>
            </a:r>
            <a:endParaRPr sz="1300">
              <a:solidFill>
                <a:schemeClr val="dk1"/>
              </a:solidFill>
              <a:latin typeface="Noto Sans JP"/>
              <a:ea typeface="Noto Sans JP"/>
              <a:cs typeface="Noto Sans JP"/>
              <a:sym typeface="Noto Sans JP"/>
            </a:endParaRPr>
          </a:p>
        </p:txBody>
      </p:sp>
      <p:sp>
        <p:nvSpPr>
          <p:cNvPr id="643" name="Google Shape;643;p29"/>
          <p:cNvSpPr txBox="1"/>
          <p:nvPr/>
        </p:nvSpPr>
        <p:spPr>
          <a:xfrm>
            <a:off x="14262885" y="6778117"/>
            <a:ext cx="707886"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本調査</a:t>
            </a:r>
            <a:endParaRPr sz="1300">
              <a:solidFill>
                <a:schemeClr val="dk1"/>
              </a:solidFill>
              <a:latin typeface="Noto Sans JP"/>
              <a:ea typeface="Noto Sans JP"/>
              <a:cs typeface="Noto Sans JP"/>
              <a:sym typeface="Noto Sans JP"/>
            </a:endParaRPr>
          </a:p>
        </p:txBody>
      </p:sp>
      <p:sp>
        <p:nvSpPr>
          <p:cNvPr id="644" name="Google Shape;644;p29"/>
          <p:cNvSpPr/>
          <p:nvPr/>
        </p:nvSpPr>
        <p:spPr>
          <a:xfrm>
            <a:off x="15651846" y="3015778"/>
            <a:ext cx="2071509" cy="5586293"/>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45" name="Google Shape;645;p29"/>
          <p:cNvCxnSpPr/>
          <p:nvPr/>
        </p:nvCxnSpPr>
        <p:spPr>
          <a:xfrm>
            <a:off x="13580404" y="4129283"/>
            <a:ext cx="4140449" cy="0"/>
          </a:xfrm>
          <a:prstGeom prst="straightConnector1">
            <a:avLst/>
          </a:prstGeom>
          <a:noFill/>
          <a:ln w="12700" cap="flat" cmpd="sng">
            <a:solidFill>
              <a:srgbClr val="AAAAAA"/>
            </a:solidFill>
            <a:prstDash val="solid"/>
            <a:miter lim="800000"/>
            <a:headEnd type="none" w="sm" len="sm"/>
            <a:tailEnd type="none" w="sm" len="sm"/>
          </a:ln>
        </p:spPr>
      </p:cxnSp>
      <p:cxnSp>
        <p:nvCxnSpPr>
          <p:cNvPr id="646" name="Google Shape;646;p29"/>
          <p:cNvCxnSpPr/>
          <p:nvPr/>
        </p:nvCxnSpPr>
        <p:spPr>
          <a:xfrm>
            <a:off x="13580404" y="5247294"/>
            <a:ext cx="4147649" cy="0"/>
          </a:xfrm>
          <a:prstGeom prst="straightConnector1">
            <a:avLst/>
          </a:prstGeom>
          <a:noFill/>
          <a:ln w="12700" cap="flat" cmpd="sng">
            <a:solidFill>
              <a:srgbClr val="AAAAAA"/>
            </a:solidFill>
            <a:prstDash val="solid"/>
            <a:miter lim="800000"/>
            <a:headEnd type="none" w="sm" len="sm"/>
            <a:tailEnd type="none" w="sm" len="sm"/>
          </a:ln>
        </p:spPr>
      </p:cxnSp>
      <p:cxnSp>
        <p:nvCxnSpPr>
          <p:cNvPr id="647" name="Google Shape;647;p29"/>
          <p:cNvCxnSpPr/>
          <p:nvPr/>
        </p:nvCxnSpPr>
        <p:spPr>
          <a:xfrm>
            <a:off x="13580404" y="6365305"/>
            <a:ext cx="4140449" cy="0"/>
          </a:xfrm>
          <a:prstGeom prst="straightConnector1">
            <a:avLst/>
          </a:prstGeom>
          <a:noFill/>
          <a:ln w="12700" cap="flat" cmpd="sng">
            <a:solidFill>
              <a:srgbClr val="AAAAAA"/>
            </a:solidFill>
            <a:prstDash val="solid"/>
            <a:miter lim="800000"/>
            <a:headEnd type="none" w="sm" len="sm"/>
            <a:tailEnd type="none" w="sm" len="sm"/>
          </a:ln>
        </p:spPr>
      </p:cxnSp>
      <p:sp>
        <p:nvSpPr>
          <p:cNvPr id="648" name="Google Shape;648;p29"/>
          <p:cNvSpPr/>
          <p:nvPr/>
        </p:nvSpPr>
        <p:spPr>
          <a:xfrm rot="3600000">
            <a:off x="14505990" y="4001481"/>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29"/>
          <p:cNvSpPr/>
          <p:nvPr/>
        </p:nvSpPr>
        <p:spPr>
          <a:xfrm rot="3600000">
            <a:off x="14505991" y="5123238"/>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29"/>
          <p:cNvSpPr/>
          <p:nvPr/>
        </p:nvSpPr>
        <p:spPr>
          <a:xfrm rot="3600000">
            <a:off x="14505991" y="6244995"/>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29"/>
          <p:cNvSpPr txBox="1"/>
          <p:nvPr/>
        </p:nvSpPr>
        <p:spPr>
          <a:xfrm>
            <a:off x="14001277" y="7897799"/>
            <a:ext cx="1231106"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レポート納品</a:t>
            </a:r>
            <a:endParaRPr sz="1300">
              <a:solidFill>
                <a:schemeClr val="dk1"/>
              </a:solidFill>
              <a:latin typeface="Noto Sans JP"/>
              <a:ea typeface="Noto Sans JP"/>
              <a:cs typeface="Noto Sans JP"/>
              <a:sym typeface="Noto Sans JP"/>
            </a:endParaRPr>
          </a:p>
        </p:txBody>
      </p:sp>
      <p:sp>
        <p:nvSpPr>
          <p:cNvPr id="652" name="Google Shape;652;p29"/>
          <p:cNvSpPr/>
          <p:nvPr/>
        </p:nvSpPr>
        <p:spPr>
          <a:xfrm rot="3600000">
            <a:off x="14505991" y="7364677"/>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29"/>
          <p:cNvSpPr txBox="1"/>
          <p:nvPr/>
        </p:nvSpPr>
        <p:spPr>
          <a:xfrm>
            <a:off x="16159253" y="3424084"/>
            <a:ext cx="1056701"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広告申込時</a:t>
            </a:r>
            <a:endParaRPr sz="1300">
              <a:solidFill>
                <a:schemeClr val="dk1"/>
              </a:solidFill>
              <a:latin typeface="Noto Sans JP"/>
              <a:ea typeface="Noto Sans JP"/>
              <a:cs typeface="Noto Sans JP"/>
              <a:sym typeface="Noto Sans JP"/>
            </a:endParaRPr>
          </a:p>
        </p:txBody>
      </p:sp>
      <p:sp>
        <p:nvSpPr>
          <p:cNvPr id="654" name="Google Shape;654;p29"/>
          <p:cNvSpPr txBox="1"/>
          <p:nvPr/>
        </p:nvSpPr>
        <p:spPr>
          <a:xfrm>
            <a:off x="16021714" y="4352909"/>
            <a:ext cx="1331775" cy="62222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広告掲載終了</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7営業日前まで</a:t>
            </a:r>
            <a:endParaRPr sz="1300">
              <a:solidFill>
                <a:schemeClr val="dk1"/>
              </a:solidFill>
              <a:latin typeface="Noto Sans JP"/>
              <a:ea typeface="Noto Sans JP"/>
              <a:cs typeface="Noto Sans JP"/>
              <a:sym typeface="Noto Sans JP"/>
            </a:endParaRPr>
          </a:p>
        </p:txBody>
      </p:sp>
      <p:sp>
        <p:nvSpPr>
          <p:cNvPr id="655" name="Google Shape;655;p29"/>
          <p:cNvSpPr txBox="1"/>
          <p:nvPr/>
        </p:nvSpPr>
        <p:spPr>
          <a:xfrm>
            <a:off x="15897642" y="5490005"/>
            <a:ext cx="1579920" cy="62222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広告掲載終了から</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3営業日以内</a:t>
            </a:r>
            <a:endParaRPr sz="1300">
              <a:solidFill>
                <a:schemeClr val="dk1"/>
              </a:solidFill>
              <a:latin typeface="Noto Sans JP"/>
              <a:ea typeface="Noto Sans JP"/>
              <a:cs typeface="Noto Sans JP"/>
              <a:sym typeface="Noto Sans JP"/>
            </a:endParaRPr>
          </a:p>
        </p:txBody>
      </p:sp>
      <p:sp>
        <p:nvSpPr>
          <p:cNvPr id="656" name="Google Shape;656;p29"/>
          <p:cNvSpPr txBox="1"/>
          <p:nvPr/>
        </p:nvSpPr>
        <p:spPr>
          <a:xfrm>
            <a:off x="15810439" y="6444001"/>
            <a:ext cx="1754326" cy="902298"/>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スクリーニング調査</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終了から</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3営業日以内</a:t>
            </a:r>
            <a:endParaRPr sz="1300">
              <a:solidFill>
                <a:schemeClr val="dk1"/>
              </a:solidFill>
              <a:latin typeface="Noto Sans JP"/>
              <a:ea typeface="Noto Sans JP"/>
              <a:cs typeface="Noto Sans JP"/>
              <a:sym typeface="Noto Sans JP"/>
            </a:endParaRPr>
          </a:p>
        </p:txBody>
      </p:sp>
      <p:sp>
        <p:nvSpPr>
          <p:cNvPr id="657" name="Google Shape;657;p29"/>
          <p:cNvSpPr txBox="1"/>
          <p:nvPr/>
        </p:nvSpPr>
        <p:spPr>
          <a:xfrm>
            <a:off x="15971380" y="7707221"/>
            <a:ext cx="1432444" cy="62222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本調査終了から</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10営業日以内</a:t>
            </a:r>
            <a:endParaRPr sz="1300">
              <a:solidFill>
                <a:schemeClr val="dk1"/>
              </a:solidFill>
              <a:latin typeface="Noto Sans JP"/>
              <a:ea typeface="Noto Sans JP"/>
              <a:cs typeface="Noto Sans JP"/>
              <a:sym typeface="Noto Sans JP"/>
            </a:endParaRPr>
          </a:p>
        </p:txBody>
      </p:sp>
      <p:sp>
        <p:nvSpPr>
          <p:cNvPr id="658" name="Google Shape;658;p29"/>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29</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p3"/>
          <p:cNvSpPr/>
          <p:nvPr/>
        </p:nvSpPr>
        <p:spPr>
          <a:xfrm>
            <a:off x="0" y="0"/>
            <a:ext cx="18288000" cy="1580400"/>
          </a:xfrm>
          <a:prstGeom prst="rect">
            <a:avLst/>
          </a:prstGeom>
          <a:solidFill>
            <a:srgbClr val="AAAA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3"/>
          <p:cNvSpPr txBox="1"/>
          <p:nvPr/>
        </p:nvSpPr>
        <p:spPr>
          <a:xfrm>
            <a:off x="531845" y="510988"/>
            <a:ext cx="20185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主要変更点</a:t>
            </a:r>
            <a:endParaRPr sz="2800" b="1">
              <a:solidFill>
                <a:schemeClr val="lt1"/>
              </a:solidFill>
              <a:latin typeface="Noto Sans JP"/>
              <a:ea typeface="Noto Sans JP"/>
              <a:cs typeface="Noto Sans JP"/>
              <a:sym typeface="Noto Sans JP"/>
            </a:endParaRPr>
          </a:p>
        </p:txBody>
      </p:sp>
      <p:graphicFrame>
        <p:nvGraphicFramePr>
          <p:cNvPr id="71" name="Google Shape;71;p3"/>
          <p:cNvGraphicFramePr/>
          <p:nvPr>
            <p:extLst>
              <p:ext uri="{D42A27DB-BD31-4B8C-83A1-F6EECF244321}">
                <p14:modId xmlns:p14="http://schemas.microsoft.com/office/powerpoint/2010/main" val="2598768905"/>
              </p:ext>
            </p:extLst>
          </p:nvPr>
        </p:nvGraphicFramePr>
        <p:xfrm>
          <a:off x="559276" y="1808020"/>
          <a:ext cx="17169450" cy="7485988"/>
        </p:xfrm>
        <a:graphic>
          <a:graphicData uri="http://schemas.openxmlformats.org/drawingml/2006/table">
            <a:tbl>
              <a:tblPr firstRow="1" lastCol="1">
                <a:noFill/>
                <a:tableStyleId>{04DB5410-441A-4F2F-8A7F-62FE78DDF896}</a:tableStyleId>
              </a:tblPr>
              <a:tblGrid>
                <a:gridCol w="2976150">
                  <a:extLst>
                    <a:ext uri="{9D8B030D-6E8A-4147-A177-3AD203B41FA5}">
                      <a16:colId xmlns:a16="http://schemas.microsoft.com/office/drawing/2014/main" val="20000"/>
                    </a:ext>
                  </a:extLst>
                </a:gridCol>
                <a:gridCol w="1549500">
                  <a:extLst>
                    <a:ext uri="{9D8B030D-6E8A-4147-A177-3AD203B41FA5}">
                      <a16:colId xmlns:a16="http://schemas.microsoft.com/office/drawing/2014/main" val="20001"/>
                    </a:ext>
                  </a:extLst>
                </a:gridCol>
                <a:gridCol w="5940575">
                  <a:extLst>
                    <a:ext uri="{9D8B030D-6E8A-4147-A177-3AD203B41FA5}">
                      <a16:colId xmlns:a16="http://schemas.microsoft.com/office/drawing/2014/main" val="20002"/>
                    </a:ext>
                  </a:extLst>
                </a:gridCol>
                <a:gridCol w="6703225">
                  <a:extLst>
                    <a:ext uri="{9D8B030D-6E8A-4147-A177-3AD203B41FA5}">
                      <a16:colId xmlns:a16="http://schemas.microsoft.com/office/drawing/2014/main" val="20003"/>
                    </a:ext>
                  </a:extLst>
                </a:gridCol>
              </a:tblGrid>
              <a:tr h="291889">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該当箇所</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ページ番号</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変更前</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変更後</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16635">
                <a:tc>
                  <a:txBody>
                    <a:bodyPr/>
                    <a:lstStyle/>
                    <a:p>
                      <a:pPr marL="0" marR="0" lvl="0" indent="0" algn="ctr" rtl="0">
                        <a:lnSpc>
                          <a:spcPct val="15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サイネージ導入台数、</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ctr" rtl="0">
                        <a:lnSpc>
                          <a:spcPct val="15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月間のべリーチ数</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P5</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サイネージ導入台数：70,000台</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Arial"/>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月間のべリーチ人数：35,000,000人〜</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rgbClr val="FF0000"/>
                        </a:buClr>
                        <a:buSzPts val="1400"/>
                        <a:buFont typeface="Arial"/>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サイネージ導入台数：7</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1</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000</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台</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Arial"/>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月間のべリーチ人数：</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35</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5</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00,000人〜</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932054">
                <a:tc rowSpan="4">
                  <a:txBody>
                    <a:bodyPr/>
                    <a:lstStyle/>
                    <a:p>
                      <a:pPr marL="0" marR="0" lvl="0" indent="0" algn="ctr" rtl="0">
                        <a:lnSpc>
                          <a:spcPct val="10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広告</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92950" marR="92950" marT="46475" marB="4647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P</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17</a:t>
                      </a:r>
                      <a:endParaRPr sz="1000" b="0" i="0" dirty="0">
                        <a:solidFill>
                          <a:schemeClr val="tx1"/>
                        </a:solidFill>
                        <a:latin typeface="Noto Sans JP" panose="020B0200000000000000" pitchFamily="34" charset="-128"/>
                        <a:ea typeface="Noto Sans JP" panose="020B0200000000000000" pitchFamily="34" charset="-128"/>
                      </a:endParaRPr>
                    </a:p>
                  </a:txBody>
                  <a:tcPr marL="92950" marR="92950" marT="46475" marB="4647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広告枠設定</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Ads　　　　:8枠</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Contents</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:2枠</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・3rd Ads　　　　:11枠</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:4</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東京</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[HALF]8</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p>
                    <a:p>
                      <a:pPr marL="0" marR="0" lvl="0" indent="0" algn="l" rtl="0">
                        <a:lnSpc>
                          <a:spcPct val="140000"/>
                        </a:lnSpc>
                        <a:spcBef>
                          <a:spcPts val="0"/>
                        </a:spcBef>
                        <a:spcAft>
                          <a:spcPts val="0"/>
                        </a:spcAft>
                        <a:buClr>
                          <a:schemeClr val="dk1"/>
                        </a:buClr>
                        <a:buSzPts val="1400"/>
                        <a:buFont typeface="Noto Sans JP"/>
                        <a:buNone/>
                      </a:pPr>
                      <a:endPar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メニュー名</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00000"/>
                        </a:lnSpc>
                        <a:spcBef>
                          <a:spcPts val="0"/>
                        </a:spcBef>
                        <a:spcAft>
                          <a:spcPts val="0"/>
                        </a:spcAft>
                        <a:buClr>
                          <a:schemeClr val="dk1"/>
                        </a:buClr>
                        <a:buSzPts val="1400"/>
                        <a:buFont typeface="Noto Sans JP"/>
                        <a:buNone/>
                      </a:pPr>
                      <a:r>
                        <a:rPr lang="en-GB"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1st PRIME Contents</a:t>
                      </a:r>
                      <a:endParaRPr lang="en-GB" altLang="ja-JP" sz="1000" b="0" i="0" dirty="0">
                        <a:solidFill>
                          <a:schemeClr val="tx1"/>
                        </a:solidFill>
                        <a:latin typeface="Noto Sans JP" panose="020B0200000000000000" pitchFamily="34" charset="-128"/>
                        <a:ea typeface="Noto Sans JP" panose="020B0200000000000000" pitchFamily="34" charset="-128"/>
                      </a:endParaRPr>
                    </a:p>
                    <a:p>
                      <a:pPr marL="0" marR="0" lvl="0" indent="0" algn="l" rtl="0">
                        <a:lnSpc>
                          <a:spcPct val="100000"/>
                        </a:lnSpc>
                        <a:spcBef>
                          <a:spcPts val="0"/>
                        </a:spcBef>
                        <a:spcAft>
                          <a:spcPts val="0"/>
                        </a:spcAft>
                        <a:buClr>
                          <a:schemeClr val="dk1"/>
                        </a:buClr>
                        <a:buSzPts val="1400"/>
                        <a:buFont typeface="Noto Sans JP"/>
                        <a:buNone/>
                      </a:pPr>
                      <a:r>
                        <a:rPr lang="en-GB"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2nd PRIME Contents Tie-up</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rgbClr val="FF0000"/>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下記広告枠</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設定枠数を変更</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Ads　　　</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:7枠</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Contents　</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:3枠</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・3rd Ads　　　　:9枠</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FF0000"/>
                        </a:buClr>
                        <a:buSzPts val="1400"/>
                        <a:buFont typeface="Noto Sans JP"/>
                        <a:buNone/>
                        <a:tabLst/>
                        <a:defRPr/>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:8</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東京</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[HALF]16</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p>
                    <a:p>
                      <a:pPr marL="0" marR="0" lvl="0" indent="0" algn="l" rtl="0">
                        <a:lnSpc>
                          <a:spcPct val="140000"/>
                        </a:lnSpc>
                        <a:spcBef>
                          <a:spcPts val="0"/>
                        </a:spcBef>
                        <a:spcAft>
                          <a:spcPts val="0"/>
                        </a:spcAft>
                        <a:buClr>
                          <a:srgbClr val="FF0000"/>
                        </a:buClr>
                        <a:buSzPts val="1400"/>
                        <a:buFont typeface="Noto Sans JP"/>
                        <a:buNone/>
                      </a:pP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メニュー名を変更</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「ひみつの</a:t>
                      </a:r>
                      <a:r>
                        <a:rPr lang="en-GB"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PRIME</a:t>
                      </a:r>
                      <a:r>
                        <a:rPr lang="ja-JP" altLang="en-GB"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endParaRPr lang="en-GB"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GB"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ひみつの</a:t>
                      </a:r>
                      <a:r>
                        <a:rPr lang="en-GB"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PRIME Tie-up</a:t>
                      </a:r>
                      <a:r>
                        <a:rPr lang="ja-JP" altLang="en-GB"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endParaRPr lang="en-GB"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100745">
                <a:tc vMerge="1">
                  <a:txBody>
                    <a:bodyPr/>
                    <a:lstStyle/>
                    <a:p>
                      <a:endParaRPr lang="ja-JP"/>
                    </a:p>
                  </a:txBody>
                  <a:tcPr>
                    <a:lnT w="9525" cap="flat" cmpd="sng" algn="ctr">
                      <a:solidFill>
                        <a:srgbClr val="AEABAB"/>
                      </a:solidFill>
                      <a:prstDash val="solid"/>
                      <a:round/>
                      <a:headEnd type="none" w="sm" len="sm"/>
                      <a:tailEnd type="none" w="sm" len="sm"/>
                    </a:lnT>
                  </a:tcPr>
                </a:tc>
                <a:tc>
                  <a:txBody>
                    <a:bodyPr/>
                    <a:lstStyle/>
                    <a:p>
                      <a:pPr algn="ctr"/>
                      <a:r>
                        <a:rPr lang="en-US" altLang="ja-JP" sz="1000" dirty="0">
                          <a:solidFill>
                            <a:schemeClr val="tx1"/>
                          </a:solidFill>
                        </a:rPr>
                        <a:t>P20</a:t>
                      </a:r>
                      <a:endParaRPr lang="ja-JP" sz="1000">
                        <a:solidFill>
                          <a:schemeClr val="tx1"/>
                        </a:solidFill>
                      </a:endParaRPr>
                    </a:p>
                  </a:txBody>
                  <a:tcPr marL="92950" marR="92950" marT="46475" marB="46475" anchor="ctr">
                    <a:lnL w="28575" cap="flat" cmpd="sng" algn="ctr">
                      <a:solidFill>
                        <a:schemeClr val="bg1">
                          <a:lumMod val="85000"/>
                        </a:schemeClr>
                      </a:solidFill>
                      <a:prstDash val="solid"/>
                      <a:round/>
                      <a:headEnd type="none" w="med" len="med"/>
                      <a:tailEnd type="none" w="med" len="med"/>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全国メニュー料金・想定表示回数</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Arial"/>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Ads[FULL]/[HALF]</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440</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/220</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Arial"/>
                        <a:buNone/>
                      </a:pPr>
                      <a:r>
                        <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・2nd Contents[FULL]/[HALF]：800万円/400万円</a:t>
                      </a:r>
                    </a:p>
                    <a:p>
                      <a:pPr marL="0" marR="0" lvl="0" indent="0" algn="l" rtl="0">
                        <a:lnSpc>
                          <a:spcPct val="140000"/>
                        </a:lnSpc>
                        <a:spcBef>
                          <a:spcPts val="0"/>
                        </a:spcBef>
                        <a:spcAft>
                          <a:spcPts val="0"/>
                        </a:spcAft>
                        <a:buClr>
                          <a:schemeClr val="dk1"/>
                        </a:buClr>
                        <a:buSzPts val="1400"/>
                        <a:buFont typeface="Arial"/>
                        <a:buNone/>
                      </a:pPr>
                      <a:r>
                        <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Contents[FULL]/[HALF] ：240万円/120万円</a:t>
                      </a:r>
                    </a:p>
                  </a:txBody>
                  <a:tcPr marL="86275" marR="86275" marT="43150" marB="43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全国</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の一部</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料金</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・想定表示回数変更</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Ads[FULL]/[HALF]</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600</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/300</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・2nd Contents[FULL]/[HALF]：600万円/300万円</a:t>
                      </a: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Contents[FULL]/[HALF] ：320万円/160万円</a:t>
                      </a: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各メニューの想定表示回数は当該ページをご確認ください。</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100745">
                <a:tc vMerge="1">
                  <a:txBody>
                    <a:bodyPr/>
                    <a:lstStyle/>
                    <a:p>
                      <a:pPr marL="0" marR="0" lvl="0" indent="0" algn="ctr" rtl="0">
                        <a:lnSpc>
                          <a:spcPct val="100000"/>
                        </a:lnSpc>
                        <a:spcBef>
                          <a:spcPts val="0"/>
                        </a:spcBef>
                        <a:spcAft>
                          <a:spcPts val="0"/>
                        </a:spcAft>
                        <a:buClr>
                          <a:schemeClr val="dk1"/>
                        </a:buClr>
                        <a:buSzPts val="1400"/>
                        <a:buFont typeface="Noto Sans JP"/>
                        <a:buNone/>
                      </a:pPr>
                      <a:endParaRPr sz="1200" b="0" i="0" u="none" strike="noStrike" cap="none" dirty="0">
                        <a:solidFill>
                          <a:schemeClr val="dk1"/>
                        </a:solidFill>
                        <a:latin typeface="Noto Sans JP" panose="020B0200000000000000" pitchFamily="34" charset="-128"/>
                        <a:ea typeface="Noto Sans JP" panose="020B0200000000000000" pitchFamily="34" charset="-128"/>
                        <a:cs typeface="Noto Sans JP"/>
                        <a:sym typeface="Noto Sans JP"/>
                      </a:endParaRPr>
                    </a:p>
                  </a:txBody>
                  <a:tcPr marL="92950" marR="92950" marT="46475" marB="4647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en-US" sz="1000" b="0" i="0" dirty="0">
                          <a:solidFill>
                            <a:schemeClr val="tx1"/>
                          </a:solidFill>
                          <a:latin typeface="Noto Sans JP" panose="020B0200000000000000" pitchFamily="34" charset="-128"/>
                          <a:ea typeface="Noto Sans JP" panose="020B0200000000000000" pitchFamily="34" charset="-128"/>
                        </a:rPr>
                        <a:t>P21</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altLang="en-US" sz="1000" b="0" i="0">
                          <a:solidFill>
                            <a:schemeClr val="tx1"/>
                          </a:solidFill>
                          <a:latin typeface="Noto Sans JP" panose="020B0200000000000000" pitchFamily="34" charset="-128"/>
                          <a:ea typeface="Noto Sans JP" panose="020B0200000000000000" pitchFamily="34" charset="-128"/>
                        </a:rPr>
                        <a:t>地方限定メニュー料金・想定表示回数</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ja-JP" altLang="en-US" sz="1000" b="0" i="0">
                          <a:solidFill>
                            <a:schemeClr val="tx1"/>
                          </a:solidFill>
                          <a:latin typeface="Noto Sans JP" panose="020B0200000000000000" pitchFamily="34" charset="-128"/>
                          <a:ea typeface="Noto Sans JP" panose="020B0200000000000000" pitchFamily="34" charset="-128"/>
                        </a:rPr>
                        <a:t>地方限定メニュー料金・想定表示回数変更</a:t>
                      </a:r>
                      <a:endPar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放映枠を共用する</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の料金変更に伴い</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も料金変更</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広島（</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週間売）」を新設</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沖縄」を</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4</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週間売から</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週間売に変更</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各メニューの想定表示回数は当該ページをご確認ください。</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412532719"/>
                  </a:ext>
                </a:extLst>
              </a:tr>
              <a:tr h="892918">
                <a:tc vMerge="1">
                  <a:txBody>
                    <a:bodyPr/>
                    <a:lstStyle/>
                    <a:p>
                      <a:pPr marL="0" marR="0" lvl="0" indent="0" algn="ctr" rtl="0">
                        <a:lnSpc>
                          <a:spcPct val="100000"/>
                        </a:lnSpc>
                        <a:spcBef>
                          <a:spcPts val="0"/>
                        </a:spcBef>
                        <a:spcAft>
                          <a:spcPts val="0"/>
                        </a:spcAft>
                        <a:buClr>
                          <a:schemeClr val="dk1"/>
                        </a:buClr>
                        <a:buSzPts val="1400"/>
                        <a:buFont typeface="Noto Sans JP"/>
                        <a:buNone/>
                      </a:pPr>
                      <a:endParaRPr sz="1200" b="0" i="0" u="none" strike="noStrike" cap="none" dirty="0">
                        <a:solidFill>
                          <a:schemeClr val="dk1"/>
                        </a:solidFill>
                        <a:latin typeface="Noto Sans JP" panose="020B0200000000000000" pitchFamily="34" charset="-128"/>
                        <a:ea typeface="Noto Sans JP" panose="020B0200000000000000" pitchFamily="34" charset="-128"/>
                        <a:cs typeface="Noto Sans JP"/>
                        <a:sym typeface="Noto Sans JP"/>
                      </a:endParaRPr>
                    </a:p>
                  </a:txBody>
                  <a:tcPr marL="92950" marR="92950" marT="46475" marB="4647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en-US" sz="1000" b="0" i="0" dirty="0">
                          <a:solidFill>
                            <a:schemeClr val="tx1"/>
                          </a:solidFill>
                          <a:latin typeface="Noto Sans JP" panose="020B0200000000000000" pitchFamily="34" charset="-128"/>
                          <a:ea typeface="Noto Sans JP" panose="020B0200000000000000" pitchFamily="34" charset="-128"/>
                        </a:rPr>
                        <a:t>P23-24</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en-US" sz="1000" b="0" i="0" dirty="0">
                          <a:solidFill>
                            <a:schemeClr val="tx1"/>
                          </a:solidFill>
                          <a:latin typeface="Noto Sans JP" panose="020B0200000000000000" pitchFamily="34" charset="-128"/>
                          <a:ea typeface="Noto Sans JP" panose="020B0200000000000000" pitchFamily="34" charset="-128"/>
                        </a:rPr>
                        <a:t>Targeting </a:t>
                      </a:r>
                      <a:r>
                        <a:rPr lang="en-US" sz="1000" b="0" i="0" dirty="0" err="1">
                          <a:solidFill>
                            <a:schemeClr val="tx1"/>
                          </a:solidFill>
                          <a:latin typeface="Noto Sans JP" panose="020B0200000000000000" pitchFamily="34" charset="-128"/>
                          <a:ea typeface="Noto Sans JP" panose="020B0200000000000000" pitchFamily="34" charset="-128"/>
                        </a:rPr>
                        <a:t>Adsメニュー料金・想定表示回数</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1000" b="0" i="0" dirty="0">
                          <a:solidFill>
                            <a:schemeClr val="tx1"/>
                          </a:solidFill>
                          <a:latin typeface="Noto Sans JP" panose="020B0200000000000000" pitchFamily="34" charset="-128"/>
                          <a:ea typeface="Noto Sans JP" panose="020B0200000000000000" pitchFamily="34" charset="-128"/>
                        </a:rPr>
                        <a:t>Targeting Ads</a:t>
                      </a:r>
                      <a:r>
                        <a:rPr lang="ja-JP" altLang="en-US" sz="1000" b="0" i="0">
                          <a:solidFill>
                            <a:schemeClr val="tx1"/>
                          </a:solidFill>
                          <a:latin typeface="Noto Sans JP" panose="020B0200000000000000" pitchFamily="34" charset="-128"/>
                          <a:ea typeface="Noto Sans JP" panose="020B0200000000000000" pitchFamily="34" charset="-128"/>
                        </a:rPr>
                        <a:t>メニュー料金・想定表示回数変更</a:t>
                      </a:r>
                      <a:endPar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直近のご利用状況を反映し、各セグメントでの想定表示回数を上方修正</a:t>
                      </a:r>
                    </a:p>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これに連動して料金変更　</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各セグメントの想定表示回数は当該ページをご確認ください。</a:t>
                      </a:r>
                      <a:endPar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3702375391"/>
                  </a:ext>
                </a:extLst>
              </a:tr>
              <a:tr h="316108">
                <a:tc>
                  <a:txBody>
                    <a:bodyPr/>
                    <a:lstStyle/>
                    <a:p>
                      <a:pPr marL="0" marR="0" lvl="0" indent="0" algn="ctr" rtl="0">
                        <a:lnSpc>
                          <a:spcPct val="10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コンテンツ枠掲載ガイドライン</a:t>
                      </a:r>
                      <a:endParaRPr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P2</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6</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endParaRPr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コンテンツ枠メディアタイアップ定義に【特定告知】を設定</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489204">
                <a:tc>
                  <a:txBody>
                    <a:bodyPr/>
                    <a:lstStyle/>
                    <a:p>
                      <a:pPr marL="0" marR="0" lvl="0" indent="0" algn="ctr" rtl="0">
                        <a:lnSpc>
                          <a:spcPct val="100000"/>
                        </a:lnSpc>
                        <a:spcBef>
                          <a:spcPts val="0"/>
                        </a:spcBef>
                        <a:spcAft>
                          <a:spcPts val="0"/>
                        </a:spcAft>
                        <a:buClr>
                          <a:schemeClr val="dk1"/>
                        </a:buClr>
                        <a:buSzPts val="1400"/>
                        <a:buFont typeface="Calibri"/>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制作メニュー</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P33</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r>
                        <a:rPr lang="en-US" sz="1000" b="0" i="0" dirty="0">
                          <a:solidFill>
                            <a:schemeClr val="tx1"/>
                          </a:solidFill>
                          <a:latin typeface="Noto Sans JP" panose="020B0200000000000000" pitchFamily="34" charset="-128"/>
                          <a:ea typeface="Noto Sans JP" panose="020B0200000000000000" pitchFamily="34" charset="-128"/>
                        </a:rPr>
                        <a:t>Ride On NIKKEI制作料金</a:t>
                      </a:r>
                    </a:p>
                    <a:p>
                      <a:pPr marL="0" marR="0" lvl="0" indent="0" algn="l" rtl="0">
                        <a:lnSpc>
                          <a:spcPct val="140000"/>
                        </a:lnSpc>
                        <a:spcBef>
                          <a:spcPts val="0"/>
                        </a:spcBef>
                        <a:spcAft>
                          <a:spcPts val="0"/>
                        </a:spcAft>
                        <a:buNone/>
                      </a:pPr>
                      <a:r>
                        <a:rPr lang="en-US" altLang="ja-JP" sz="1000" b="0" i="0" dirty="0">
                          <a:solidFill>
                            <a:schemeClr val="tx1"/>
                          </a:solidFill>
                          <a:latin typeface="Noto Sans JP" panose="020B0200000000000000" pitchFamily="34" charset="-128"/>
                          <a:ea typeface="Noto Sans JP" panose="020B0200000000000000" pitchFamily="34" charset="-128"/>
                        </a:rPr>
                        <a:t>200</a:t>
                      </a:r>
                      <a:r>
                        <a:rPr lang="ja-JP" altLang="en-US" sz="1000" b="0" i="0">
                          <a:solidFill>
                            <a:schemeClr val="tx1"/>
                          </a:solidFill>
                          <a:latin typeface="Noto Sans JP" panose="020B0200000000000000" pitchFamily="34" charset="-128"/>
                          <a:ea typeface="Noto Sans JP" panose="020B0200000000000000" pitchFamily="34" charset="-128"/>
                        </a:rPr>
                        <a:t>万円</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r>
                        <a:rPr lang="en-US" altLang="ja-JP" sz="1000" b="0" i="0" dirty="0">
                          <a:solidFill>
                            <a:schemeClr val="tx1"/>
                          </a:solidFill>
                          <a:latin typeface="Noto Sans JP" panose="020B0200000000000000" pitchFamily="34" charset="-128"/>
                          <a:ea typeface="Noto Sans JP" panose="020B0200000000000000" pitchFamily="34" charset="-128"/>
                        </a:rPr>
                        <a:t>Ride On NIKKEI</a:t>
                      </a:r>
                      <a:r>
                        <a:rPr lang="ja-JP" altLang="en-US" sz="1000" b="0" i="0">
                          <a:solidFill>
                            <a:schemeClr val="tx1"/>
                          </a:solidFill>
                          <a:latin typeface="Noto Sans JP" panose="020B0200000000000000" pitchFamily="34" charset="-128"/>
                          <a:ea typeface="Noto Sans JP" panose="020B0200000000000000" pitchFamily="34" charset="-128"/>
                        </a:rPr>
                        <a:t>制作料金変更</a:t>
                      </a:r>
                    </a:p>
                    <a:p>
                      <a:pPr marL="0" marR="0" lvl="0" indent="0" algn="l" rtl="0">
                        <a:lnSpc>
                          <a:spcPct val="140000"/>
                        </a:lnSpc>
                        <a:spcBef>
                          <a:spcPts val="0"/>
                        </a:spcBef>
                        <a:spcAft>
                          <a:spcPts val="0"/>
                        </a:spcAft>
                        <a:buNone/>
                      </a:pPr>
                      <a:r>
                        <a:rPr lang="en-US" altLang="ja-JP" sz="1000" b="0" i="0" dirty="0">
                          <a:solidFill>
                            <a:schemeClr val="tx1"/>
                          </a:solidFill>
                          <a:latin typeface="Noto Sans JP" panose="020B0200000000000000" pitchFamily="34" charset="-128"/>
                          <a:ea typeface="Noto Sans JP" panose="020B0200000000000000" pitchFamily="34" charset="-128"/>
                        </a:rPr>
                        <a:t>250</a:t>
                      </a:r>
                      <a:r>
                        <a:rPr lang="ja-JP" altLang="en-US" sz="1000" b="0" i="0">
                          <a:solidFill>
                            <a:schemeClr val="tx1"/>
                          </a:solidFill>
                          <a:latin typeface="Noto Sans JP" panose="020B0200000000000000" pitchFamily="34" charset="-128"/>
                          <a:ea typeface="Noto Sans JP" panose="020B0200000000000000" pitchFamily="34" charset="-128"/>
                        </a:rPr>
                        <a:t>万円</a:t>
                      </a:r>
                      <a:endParaRPr lang="en-US" altLang="ja-JP" sz="1000" b="0" i="0" dirty="0">
                        <a:solidFill>
                          <a:schemeClr val="tx1"/>
                        </a:solidFill>
                        <a:latin typeface="Noto Sans JP" panose="020B0200000000000000" pitchFamily="34" charset="-128"/>
                        <a:ea typeface="Noto Sans JP" panose="020B0200000000000000" pitchFamily="34" charset="-128"/>
                      </a:endParaRPr>
                    </a:p>
                    <a:p>
                      <a:pPr marL="0" marR="0" lvl="0" indent="0" algn="l" rtl="0">
                        <a:lnSpc>
                          <a:spcPct val="140000"/>
                        </a:lnSpc>
                        <a:spcBef>
                          <a:spcPts val="0"/>
                        </a:spcBef>
                        <a:spcAft>
                          <a:spcPts val="0"/>
                        </a:spcAft>
                        <a:buNone/>
                      </a:pPr>
                      <a:r>
                        <a:rPr lang="ja-JP" altLang="en-US" sz="1000" b="0" i="0">
                          <a:solidFill>
                            <a:schemeClr val="tx1"/>
                          </a:solidFill>
                          <a:latin typeface="Noto Sans JP" panose="020B0200000000000000" pitchFamily="34" charset="-128"/>
                          <a:ea typeface="Noto Sans JP" panose="020B0200000000000000" pitchFamily="34" charset="-128"/>
                        </a:rPr>
                        <a:t>（</a:t>
                      </a:r>
                      <a:r>
                        <a:rPr lang="en-US" altLang="ja-JP" sz="1000" b="0" i="0" dirty="0">
                          <a:solidFill>
                            <a:schemeClr val="tx1"/>
                          </a:solidFill>
                          <a:latin typeface="Noto Sans JP" panose="020B0200000000000000" pitchFamily="34" charset="-128"/>
                          <a:ea typeface="Noto Sans JP" panose="020B0200000000000000" pitchFamily="34" charset="-128"/>
                        </a:rPr>
                        <a:t>7/22</a:t>
                      </a:r>
                      <a:r>
                        <a:rPr lang="ja-JP" altLang="en-US" sz="1000" b="0" i="0">
                          <a:solidFill>
                            <a:schemeClr val="tx1"/>
                          </a:solidFill>
                          <a:latin typeface="Noto Sans JP" panose="020B0200000000000000" pitchFamily="34" charset="-128"/>
                          <a:ea typeface="Noto Sans JP" panose="020B0200000000000000" pitchFamily="34" charset="-128"/>
                        </a:rPr>
                        <a:t>更新）制作メニュー「</a:t>
                      </a:r>
                      <a:r>
                        <a:rPr lang="en-US" altLang="ja-JP" sz="1000" b="0" i="0" dirty="0">
                          <a:solidFill>
                            <a:schemeClr val="tx1"/>
                          </a:solidFill>
                          <a:latin typeface="Noto Sans JP" panose="020B0200000000000000" pitchFamily="34" charset="-128"/>
                          <a:ea typeface="Noto Sans JP" panose="020B0200000000000000" pitchFamily="34" charset="-128"/>
                        </a:rPr>
                        <a:t>PRIME BIZ INSIGHT</a:t>
                      </a:r>
                      <a:r>
                        <a:rPr lang="ja-JP" altLang="en-US" sz="1000" b="0" i="0">
                          <a:solidFill>
                            <a:schemeClr val="tx1"/>
                          </a:solidFill>
                          <a:latin typeface="Noto Sans JP" panose="020B0200000000000000" pitchFamily="34" charset="-128"/>
                          <a:ea typeface="Noto Sans JP" panose="020B0200000000000000" pitchFamily="34" charset="-128"/>
                        </a:rPr>
                        <a:t>」を追加</a:t>
                      </a:r>
                      <a:endParaRPr lang="en-US" altLang="ja-JP"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3369871962"/>
                  </a:ext>
                </a:extLst>
              </a:tr>
              <a:tr h="489204">
                <a:tc>
                  <a:txBody>
                    <a:bodyPr/>
                    <a:lstStyle/>
                    <a:p>
                      <a:pPr marL="0" marR="0" lvl="0" indent="0" algn="ctr" rtl="0">
                        <a:lnSpc>
                          <a:spcPct val="100000"/>
                        </a:lnSpc>
                        <a:spcBef>
                          <a:spcPts val="0"/>
                        </a:spcBef>
                        <a:spcAft>
                          <a:spcPts val="0"/>
                        </a:spcAft>
                        <a:buClr>
                          <a:schemeClr val="dk1"/>
                        </a:buClr>
                        <a:buSzPts val="1400"/>
                        <a:buFont typeface="Calibri"/>
                        <a:buNone/>
                      </a:pPr>
                      <a:r>
                        <a:rPr lang="en-US"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NGクリエイティブ表現規定</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P38</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二次元</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コード表示不可</a:t>
                      </a:r>
                      <a:endParaRPr sz="10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二次元</a:t>
                      </a:r>
                      <a:r>
                        <a:rPr lang="ja-JP" alt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コード</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常時表示可</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NG</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クリエイティブ表現</a:t>
                      </a:r>
                      <a:r>
                        <a:rPr lang="ja-JP" altLang="en-US"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にそぐわないものは</a:t>
                      </a:r>
                      <a:r>
                        <a:rPr lang="ja-JP" sz="10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不可とする場合があります。）</a:t>
                      </a:r>
                      <a:endParaRPr sz="10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pic>
        <p:nvPicPr>
          <p:cNvPr id="72" name="Google Shape;72;p3"/>
          <p:cNvPicPr preferRelativeResize="0"/>
          <p:nvPr/>
        </p:nvPicPr>
        <p:blipFill rotWithShape="1">
          <a:blip r:embed="rId3">
            <a:alphaModFix/>
          </a:blip>
          <a:srcRect/>
          <a:stretch/>
        </p:blipFill>
        <p:spPr>
          <a:xfrm>
            <a:off x="13809307" y="9345421"/>
            <a:ext cx="3954602" cy="428400"/>
          </a:xfrm>
          <a:prstGeom prst="rect">
            <a:avLst/>
          </a:prstGeom>
          <a:noFill/>
          <a:ln>
            <a:noFill/>
          </a:ln>
        </p:spPr>
      </p:pic>
      <p:sp>
        <p:nvSpPr>
          <p:cNvPr id="73" name="Google Shape;73;p3"/>
          <p:cNvSpPr txBox="1"/>
          <p:nvPr/>
        </p:nvSpPr>
        <p:spPr>
          <a:xfrm>
            <a:off x="503238" y="9283465"/>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rgbClr val="AAAAAA"/>
                </a:solidFill>
                <a:latin typeface="Roboto Black"/>
                <a:ea typeface="Roboto Black"/>
                <a:cs typeface="Roboto Black"/>
                <a:sym typeface="Roboto Black"/>
              </a:rPr>
              <a:t>0</a:t>
            </a:r>
            <a:fld id="{00000000-1234-1234-1234-123412341234}" type="slidenum">
              <a:rPr lang="en-US" altLang="ja-JP" sz="2000" b="1" i="0">
                <a:solidFill>
                  <a:srgbClr val="AAAAAA"/>
                </a:solidFill>
                <a:latin typeface="Roboto Black"/>
                <a:ea typeface="Roboto Black"/>
                <a:cs typeface="Roboto Black"/>
                <a:sym typeface="Roboto Black"/>
              </a:rPr>
              <a:t>3</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0"/>
          <p:cNvSpPr txBox="1"/>
          <p:nvPr/>
        </p:nvSpPr>
        <p:spPr>
          <a:xfrm>
            <a:off x="531845" y="510988"/>
            <a:ext cx="105195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その他IRIS展開メディア『タクシール』/『 Golfcart Vision』</a:t>
            </a:r>
            <a:endParaRPr/>
          </a:p>
        </p:txBody>
      </p:sp>
      <p:sp>
        <p:nvSpPr>
          <p:cNvPr id="665" name="Google Shape;665;p30"/>
          <p:cNvSpPr txBox="1"/>
          <p:nvPr/>
        </p:nvSpPr>
        <p:spPr>
          <a:xfrm>
            <a:off x="10953772" y="331783"/>
            <a:ext cx="5910914" cy="108927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IRISが運営する他のメディアと組み合わせて展開することで</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ご希望のターゲットへのリーチ拡大が見込めます。</a:t>
            </a:r>
            <a:endParaRPr dirty="0"/>
          </a:p>
          <a:p>
            <a:pPr marL="0" marR="0" lvl="0" indent="0" algn="l" rtl="0">
              <a:lnSpc>
                <a:spcPct val="140000"/>
              </a:lnSpc>
              <a:spcBef>
                <a:spcPts val="0"/>
              </a:spcBef>
              <a:spcAft>
                <a:spcPts val="0"/>
              </a:spcAft>
              <a:buNone/>
            </a:pPr>
            <a:endParaRPr sz="1600" dirty="0">
              <a:solidFill>
                <a:schemeClr val="lt1"/>
              </a:solidFill>
              <a:latin typeface="Noto Sans JP"/>
              <a:ea typeface="Noto Sans JP"/>
              <a:cs typeface="Noto Sans JP"/>
              <a:sym typeface="Noto Sans JP"/>
            </a:endParaRPr>
          </a:p>
        </p:txBody>
      </p:sp>
      <p:sp>
        <p:nvSpPr>
          <p:cNvPr id="667" name="Google Shape;667;p30"/>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30</a:t>
            </a:fld>
            <a:endParaRPr sz="2000" b="1" i="0" dirty="0">
              <a:solidFill>
                <a:srgbClr val="AAAAAA"/>
              </a:solidFill>
              <a:latin typeface="Roboto Black"/>
              <a:ea typeface="Roboto Black"/>
              <a:cs typeface="Roboto Black"/>
              <a:sym typeface="Roboto Black"/>
            </a:endParaRPr>
          </a:p>
        </p:txBody>
      </p:sp>
      <p:pic>
        <p:nvPicPr>
          <p:cNvPr id="2" name="Google Shape;668;p30">
            <a:extLst>
              <a:ext uri="{FF2B5EF4-FFF2-40B4-BE49-F238E27FC236}">
                <a16:creationId xmlns:a16="http://schemas.microsoft.com/office/drawing/2014/main" id="{E147B076-86DD-3776-D367-17C12D8F0686}"/>
              </a:ext>
            </a:extLst>
          </p:cNvPr>
          <p:cNvPicPr preferRelativeResize="0">
            <a:picLocks noChangeAspect="1"/>
          </p:cNvPicPr>
          <p:nvPr/>
        </p:nvPicPr>
        <p:blipFill rotWithShape="1">
          <a:blip r:embed="rId3">
            <a:alphaModFix/>
          </a:blip>
          <a:srcRect/>
          <a:stretch/>
        </p:blipFill>
        <p:spPr>
          <a:xfrm>
            <a:off x="12730997" y="1960147"/>
            <a:ext cx="2399559" cy="1512000"/>
          </a:xfrm>
          <a:prstGeom prst="rect">
            <a:avLst/>
          </a:prstGeom>
          <a:noFill/>
          <a:ln>
            <a:noFill/>
          </a:ln>
        </p:spPr>
      </p:pic>
      <p:pic>
        <p:nvPicPr>
          <p:cNvPr id="3" name="Google Shape;669;p30">
            <a:extLst>
              <a:ext uri="{FF2B5EF4-FFF2-40B4-BE49-F238E27FC236}">
                <a16:creationId xmlns:a16="http://schemas.microsoft.com/office/drawing/2014/main" id="{47BA1776-1F9F-C94D-51D5-589C48476EED}"/>
              </a:ext>
            </a:extLst>
          </p:cNvPr>
          <p:cNvPicPr preferRelativeResize="0">
            <a:picLocks noChangeAspect="1"/>
          </p:cNvPicPr>
          <p:nvPr/>
        </p:nvPicPr>
        <p:blipFill rotWithShape="1">
          <a:blip r:embed="rId4">
            <a:alphaModFix/>
          </a:blip>
          <a:srcRect/>
          <a:stretch/>
        </p:blipFill>
        <p:spPr>
          <a:xfrm>
            <a:off x="15184942" y="1960147"/>
            <a:ext cx="2748269" cy="1512000"/>
          </a:xfrm>
          <a:prstGeom prst="rect">
            <a:avLst/>
          </a:prstGeom>
          <a:noFill/>
          <a:ln>
            <a:noFill/>
          </a:ln>
        </p:spPr>
      </p:pic>
      <p:pic>
        <p:nvPicPr>
          <p:cNvPr id="4" name="Google Shape;670;p30" descr="黒い背景に白い文字がある&#10;&#10;中程度の精度で自動的に生成された説明">
            <a:extLst>
              <a:ext uri="{FF2B5EF4-FFF2-40B4-BE49-F238E27FC236}">
                <a16:creationId xmlns:a16="http://schemas.microsoft.com/office/drawing/2014/main" id="{9B9ACAD6-F33C-FCE3-5264-ECB67B7B47E9}"/>
              </a:ext>
            </a:extLst>
          </p:cNvPr>
          <p:cNvPicPr preferRelativeResize="0"/>
          <p:nvPr/>
        </p:nvPicPr>
        <p:blipFill rotWithShape="1">
          <a:blip r:embed="rId5">
            <a:alphaModFix/>
          </a:blip>
          <a:srcRect/>
          <a:stretch/>
        </p:blipFill>
        <p:spPr>
          <a:xfrm>
            <a:off x="9356712" y="2380520"/>
            <a:ext cx="3187322" cy="671255"/>
          </a:xfrm>
          <a:prstGeom prst="rect">
            <a:avLst/>
          </a:prstGeom>
          <a:noFill/>
          <a:ln>
            <a:noFill/>
          </a:ln>
        </p:spPr>
      </p:pic>
      <p:cxnSp>
        <p:nvCxnSpPr>
          <p:cNvPr id="5" name="Google Shape;672;p30">
            <a:extLst>
              <a:ext uri="{FF2B5EF4-FFF2-40B4-BE49-F238E27FC236}">
                <a16:creationId xmlns:a16="http://schemas.microsoft.com/office/drawing/2014/main" id="{10FD4810-2BF3-2215-CFFE-78F1DD2E4BC9}"/>
              </a:ext>
            </a:extLst>
          </p:cNvPr>
          <p:cNvCxnSpPr>
            <a:cxnSpLocks/>
          </p:cNvCxnSpPr>
          <p:nvPr/>
        </p:nvCxnSpPr>
        <p:spPr>
          <a:xfrm>
            <a:off x="9144000" y="1828800"/>
            <a:ext cx="0" cy="7126514"/>
          </a:xfrm>
          <a:prstGeom prst="straightConnector1">
            <a:avLst/>
          </a:prstGeom>
          <a:noFill/>
          <a:ln w="19050" cap="flat" cmpd="sng">
            <a:solidFill>
              <a:srgbClr val="AAAAAA"/>
            </a:solidFill>
            <a:prstDash val="solid"/>
            <a:miter lim="800000"/>
            <a:headEnd type="none" w="sm" len="sm"/>
            <a:tailEnd type="none" w="sm" len="sm"/>
          </a:ln>
        </p:spPr>
      </p:cxnSp>
      <p:pic>
        <p:nvPicPr>
          <p:cNvPr id="6" name="Google Shape;673;p30" descr="挿絵, 抽象, 記号 が含まれている画像&#10;&#10;自動的に生成された説明">
            <a:extLst>
              <a:ext uri="{FF2B5EF4-FFF2-40B4-BE49-F238E27FC236}">
                <a16:creationId xmlns:a16="http://schemas.microsoft.com/office/drawing/2014/main" id="{AF91FA8C-238D-334A-090D-A64701EC214B}"/>
              </a:ext>
            </a:extLst>
          </p:cNvPr>
          <p:cNvPicPr preferRelativeResize="0"/>
          <p:nvPr/>
        </p:nvPicPr>
        <p:blipFill rotWithShape="1">
          <a:blip r:embed="rId6">
            <a:alphaModFix/>
          </a:blip>
          <a:srcRect/>
          <a:stretch/>
        </p:blipFill>
        <p:spPr>
          <a:xfrm>
            <a:off x="1727981" y="2311085"/>
            <a:ext cx="2031220" cy="710927"/>
          </a:xfrm>
          <a:prstGeom prst="rect">
            <a:avLst/>
          </a:prstGeom>
          <a:noFill/>
          <a:ln>
            <a:noFill/>
          </a:ln>
        </p:spPr>
      </p:pic>
      <p:pic>
        <p:nvPicPr>
          <p:cNvPr id="7" name="Google Shape;674;p30">
            <a:extLst>
              <a:ext uri="{FF2B5EF4-FFF2-40B4-BE49-F238E27FC236}">
                <a16:creationId xmlns:a16="http://schemas.microsoft.com/office/drawing/2014/main" id="{E19480F9-F389-2EDC-3BD2-CDFD9D2B53AB}"/>
              </a:ext>
            </a:extLst>
          </p:cNvPr>
          <p:cNvPicPr preferRelativeResize="0"/>
          <p:nvPr/>
        </p:nvPicPr>
        <p:blipFill rotWithShape="1">
          <a:blip r:embed="rId7">
            <a:alphaModFix/>
          </a:blip>
          <a:srcRect/>
          <a:stretch/>
        </p:blipFill>
        <p:spPr>
          <a:xfrm>
            <a:off x="4294793" y="1945000"/>
            <a:ext cx="3352037" cy="1542294"/>
          </a:xfrm>
          <a:prstGeom prst="rect">
            <a:avLst/>
          </a:prstGeom>
          <a:noFill/>
          <a:ln>
            <a:noFill/>
          </a:ln>
        </p:spPr>
      </p:pic>
      <p:graphicFrame>
        <p:nvGraphicFramePr>
          <p:cNvPr id="8" name="Google Shape;671;p30">
            <a:extLst>
              <a:ext uri="{FF2B5EF4-FFF2-40B4-BE49-F238E27FC236}">
                <a16:creationId xmlns:a16="http://schemas.microsoft.com/office/drawing/2014/main" id="{F9FF27F1-3E59-839D-C77B-5F9829C9F2CD}"/>
              </a:ext>
            </a:extLst>
          </p:cNvPr>
          <p:cNvGraphicFramePr/>
          <p:nvPr>
            <p:extLst>
              <p:ext uri="{D42A27DB-BD31-4B8C-83A1-F6EECF244321}">
                <p14:modId xmlns:p14="http://schemas.microsoft.com/office/powerpoint/2010/main" val="2920465698"/>
              </p:ext>
            </p:extLst>
          </p:nvPr>
        </p:nvGraphicFramePr>
        <p:xfrm>
          <a:off x="334416" y="3976848"/>
          <a:ext cx="8623604" cy="4967095"/>
        </p:xfrm>
        <a:graphic>
          <a:graphicData uri="http://schemas.openxmlformats.org/drawingml/2006/table">
            <a:tbl>
              <a:tblPr firstRow="1" bandRow="1">
                <a:noFill/>
                <a:tableStyleId>{04DB5410-441A-4F2F-8A7F-62FE78DDF896}</a:tableStyleId>
              </a:tblPr>
              <a:tblGrid>
                <a:gridCol w="2853617">
                  <a:extLst>
                    <a:ext uri="{9D8B030D-6E8A-4147-A177-3AD203B41FA5}">
                      <a16:colId xmlns:a16="http://schemas.microsoft.com/office/drawing/2014/main" val="20000"/>
                    </a:ext>
                  </a:extLst>
                </a:gridCol>
                <a:gridCol w="5769987">
                  <a:extLst>
                    <a:ext uri="{9D8B030D-6E8A-4147-A177-3AD203B41FA5}">
                      <a16:colId xmlns:a16="http://schemas.microsoft.com/office/drawing/2014/main" val="20001"/>
                    </a:ext>
                  </a:extLst>
                </a:gridCol>
              </a:tblGrid>
              <a:tr h="506940">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出稿メディア</a:t>
                      </a:r>
                      <a:endParaRPr sz="14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200" b="0" i="0" u="none" strike="noStrike" cap="none">
                          <a:solidFill>
                            <a:schemeClr val="dk1"/>
                          </a:solidFill>
                          <a:latin typeface="Noto Sans JP"/>
                          <a:ea typeface="Noto Sans JP"/>
                          <a:cs typeface="Noto Sans JP"/>
                          <a:sym typeface="Noto Sans JP"/>
                        </a:rPr>
                        <a:t>『タクシール』</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27624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メディア概要</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展開エリア：東京都・名古屋</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最低掲載台数：50台~</a:t>
                      </a:r>
                      <a:endParaRPr dirty="0"/>
                    </a:p>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最低掲載期間：1ヶ月〜</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※上記は10ー25</a:t>
                      </a:r>
                      <a:r>
                        <a:rPr lang="en-US" altLang="ja-JP" sz="1100" b="0" i="0" u="none" strike="noStrike" cap="none" dirty="0">
                          <a:solidFill>
                            <a:srgbClr val="AAAAAA"/>
                          </a:solidFill>
                          <a:latin typeface="Noto Sans JP"/>
                          <a:ea typeface="Noto Sans JP"/>
                          <a:cs typeface="Noto Sans JP"/>
                          <a:sym typeface="Noto Sans JP"/>
                        </a:rPr>
                        <a:t>.</a:t>
                      </a:r>
                      <a:r>
                        <a:rPr lang="ja-JP" sz="1100" b="0" i="0" u="none" strike="noStrike" cap="none">
                          <a:solidFill>
                            <a:srgbClr val="AAAAAA"/>
                          </a:solidFill>
                          <a:latin typeface="Noto Sans JP"/>
                          <a:ea typeface="Noto Sans JP"/>
                          <a:cs typeface="Noto Sans JP"/>
                          <a:sym typeface="Noto Sans JP"/>
                        </a:rPr>
                        <a:t>3月枠でのスペックとなります</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4779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推定到達人数</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約250万人</a:t>
                      </a:r>
                      <a:endParaRPr/>
                    </a:p>
                    <a:p>
                      <a:pPr marL="0" marR="0" lvl="0" indent="0" algn="l" rtl="0">
                        <a:lnSpc>
                          <a:spcPct val="10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※東京都・走行台数100台・4面・3ヶ月実施の場合</a:t>
                      </a:r>
                      <a:endParaRPr sz="11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1131">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枠数</a:t>
                      </a:r>
                      <a:endParaRPr sz="14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別途営業担当にお問い合わせください</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8630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提供価格（税抜）</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4.5万円/台・月〜（4面・3ヶ月実施の場合）</a:t>
                      </a:r>
                      <a:endParaRPr dirty="0"/>
                    </a:p>
                    <a:p>
                      <a:pPr marL="0" marR="0" lvl="0" indent="0" algn="l" rtl="0">
                        <a:lnSpc>
                          <a:spcPct val="100000"/>
                        </a:lnSpc>
                        <a:spcBef>
                          <a:spcPts val="0"/>
                        </a:spcBef>
                        <a:spcAft>
                          <a:spcPts val="0"/>
                        </a:spcAft>
                        <a:buClr>
                          <a:srgbClr val="AAAAAA"/>
                        </a:buClr>
                        <a:buSzPts val="1100"/>
                        <a:buFont typeface="Noto Sans JP"/>
                        <a:buNone/>
                      </a:pPr>
                      <a:r>
                        <a:rPr lang="en-US" altLang="ja-JP" sz="1100" b="0" i="0" u="none" strike="noStrike" cap="none" dirty="0">
                          <a:solidFill>
                            <a:srgbClr val="AAAAAA"/>
                          </a:solidFill>
                          <a:latin typeface="Noto Sans JP"/>
                          <a:ea typeface="Noto Sans JP"/>
                          <a:cs typeface="Noto Sans JP"/>
                          <a:sym typeface="Noto Sans JP"/>
                        </a:rPr>
                        <a:t>※</a:t>
                      </a:r>
                      <a:r>
                        <a:rPr lang="ja-JP" altLang="en-US" sz="1100" b="0" i="0" u="none" strike="noStrike" cap="none">
                          <a:solidFill>
                            <a:srgbClr val="AAAAAA"/>
                          </a:solidFill>
                          <a:latin typeface="Noto Sans JP"/>
                          <a:ea typeface="Noto Sans JP"/>
                          <a:cs typeface="Noto Sans JP"/>
                          <a:sym typeface="Noto Sans JP"/>
                        </a:rPr>
                        <a:t>料金は手数料が含まれたグロス金額です</a:t>
                      </a:r>
                      <a:endParaRPr lang="ja-JP" altLang="en-US" sz="11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06940">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メディア詳細</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https://www.taxiseal.jp/</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7173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その他</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・別途タクシールでの掲載可否確認が必要となります</a:t>
                      </a:r>
                      <a:endParaRPr sz="105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・料金詳細・空き枠等は営業担当にお問い合わせください</a:t>
                      </a:r>
                      <a:endParaRPr sz="105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graphicFrame>
        <p:nvGraphicFramePr>
          <p:cNvPr id="9" name="Google Shape;666;p30">
            <a:extLst>
              <a:ext uri="{FF2B5EF4-FFF2-40B4-BE49-F238E27FC236}">
                <a16:creationId xmlns:a16="http://schemas.microsoft.com/office/drawing/2014/main" id="{B2653789-9A0F-351F-9B21-FD927D1F8178}"/>
              </a:ext>
            </a:extLst>
          </p:cNvPr>
          <p:cNvGraphicFramePr/>
          <p:nvPr>
            <p:extLst>
              <p:ext uri="{D42A27DB-BD31-4B8C-83A1-F6EECF244321}">
                <p14:modId xmlns:p14="http://schemas.microsoft.com/office/powerpoint/2010/main" val="3926442020"/>
              </p:ext>
            </p:extLst>
          </p:nvPr>
        </p:nvGraphicFramePr>
        <p:xfrm>
          <a:off x="9309324" y="3976848"/>
          <a:ext cx="8636125" cy="4967095"/>
        </p:xfrm>
        <a:graphic>
          <a:graphicData uri="http://schemas.openxmlformats.org/drawingml/2006/table">
            <a:tbl>
              <a:tblPr firstRow="1" bandRow="1">
                <a:noFill/>
                <a:tableStyleId>{04DB5410-441A-4F2F-8A7F-62FE78DDF896}</a:tableStyleId>
              </a:tblPr>
              <a:tblGrid>
                <a:gridCol w="2857750">
                  <a:extLst>
                    <a:ext uri="{9D8B030D-6E8A-4147-A177-3AD203B41FA5}">
                      <a16:colId xmlns:a16="http://schemas.microsoft.com/office/drawing/2014/main" val="20000"/>
                    </a:ext>
                  </a:extLst>
                </a:gridCol>
                <a:gridCol w="5778375">
                  <a:extLst>
                    <a:ext uri="{9D8B030D-6E8A-4147-A177-3AD203B41FA5}">
                      <a16:colId xmlns:a16="http://schemas.microsoft.com/office/drawing/2014/main" val="20001"/>
                    </a:ext>
                  </a:extLst>
                </a:gridCol>
              </a:tblGrid>
              <a:tr h="492457">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出稿メディア</a:t>
                      </a:r>
                      <a:endParaRPr sz="14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200" b="0" i="0" u="none" strike="noStrike" cap="none">
                          <a:solidFill>
                            <a:schemeClr val="dk1"/>
                          </a:solidFill>
                          <a:latin typeface="Noto Sans JP"/>
                          <a:ea typeface="Noto Sans JP"/>
                          <a:cs typeface="Noto Sans JP"/>
                          <a:sym typeface="Noto Sans JP"/>
                        </a:rPr>
                        <a:t>『Golfcart Vision』</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195457">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メディア概要</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展開ゴルフ場：首都圏近郊の</a:t>
                      </a:r>
                      <a:r>
                        <a:rPr lang="en-US" altLang="ja-JP" sz="1200" b="0" i="0" u="none" strike="noStrike" cap="none" dirty="0">
                          <a:solidFill>
                            <a:schemeClr val="dk1"/>
                          </a:solidFill>
                          <a:latin typeface="Noto Sans JP"/>
                          <a:ea typeface="Noto Sans JP"/>
                          <a:cs typeface="Noto Sans JP"/>
                          <a:sym typeface="Noto Sans JP"/>
                        </a:rPr>
                        <a:t>77</a:t>
                      </a:r>
                      <a:r>
                        <a:rPr lang="ja-JP" sz="1200" b="0" i="0" u="none" strike="noStrike" cap="none">
                          <a:solidFill>
                            <a:schemeClr val="dk1"/>
                          </a:solidFill>
                          <a:latin typeface="Noto Sans JP"/>
                          <a:ea typeface="Noto Sans JP"/>
                          <a:cs typeface="Noto Sans JP"/>
                          <a:sym typeface="Noto Sans JP"/>
                        </a:rPr>
                        <a:t>ゴルフ場</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200"/>
                        <a:buFont typeface="Noto Sans JP"/>
                        <a:buNone/>
                      </a:pPr>
                      <a:r>
                        <a:rPr lang="ja-JP" altLang="en-US" sz="1200" b="0" i="0" u="none" strike="noStrike" cap="none">
                          <a:solidFill>
                            <a:schemeClr val="dk1"/>
                          </a:solidFill>
                          <a:latin typeface="Noto Sans JP"/>
                          <a:ea typeface="Noto Sans JP"/>
                          <a:cs typeface="Noto Sans JP"/>
                          <a:sym typeface="Noto Sans JP"/>
                        </a:rPr>
                        <a:t>設置台数：約</a:t>
                      </a:r>
                      <a:r>
                        <a:rPr lang="en-US" altLang="ja-JP" sz="1200" b="0" i="0" u="none" strike="noStrike" cap="none" dirty="0">
                          <a:solidFill>
                            <a:schemeClr val="dk1"/>
                          </a:solidFill>
                          <a:latin typeface="Noto Sans JP"/>
                          <a:ea typeface="Noto Sans JP"/>
                          <a:cs typeface="Noto Sans JP"/>
                          <a:sym typeface="Noto Sans JP"/>
                        </a:rPr>
                        <a:t>5,000</a:t>
                      </a:r>
                      <a:r>
                        <a:rPr lang="ja-JP" altLang="en-US" sz="1200" b="0" i="0" u="none" strike="noStrike" cap="none">
                          <a:solidFill>
                            <a:schemeClr val="dk1"/>
                          </a:solidFill>
                          <a:latin typeface="Noto Sans JP"/>
                          <a:ea typeface="Noto Sans JP"/>
                          <a:cs typeface="Noto Sans JP"/>
                          <a:sym typeface="Noto Sans JP"/>
                        </a:rPr>
                        <a:t>台</a:t>
                      </a:r>
                    </a:p>
                    <a:p>
                      <a:pPr marL="0" marR="0" lvl="0" indent="0" algn="l" rtl="0">
                        <a:lnSpc>
                          <a:spcPct val="130000"/>
                        </a:lnSpc>
                        <a:spcBef>
                          <a:spcPts val="0"/>
                        </a:spcBef>
                        <a:spcAft>
                          <a:spcPts val="0"/>
                        </a:spcAft>
                        <a:buClr>
                          <a:schemeClr val="dk1"/>
                        </a:buClr>
                        <a:buSzPts val="1200"/>
                        <a:buFont typeface="Noto Sans JP"/>
                        <a:buNone/>
                      </a:pPr>
                      <a:r>
                        <a:rPr lang="ja-JP" altLang="en-US" sz="1200" b="0" i="0" u="none" strike="noStrike" cap="none">
                          <a:solidFill>
                            <a:schemeClr val="dk1"/>
                          </a:solidFill>
                          <a:latin typeface="Noto Sans JP"/>
                          <a:ea typeface="Noto Sans JP"/>
                          <a:cs typeface="Noto Sans JP"/>
                          <a:sym typeface="Noto Sans JP"/>
                        </a:rPr>
                        <a:t>月間想定リーチ人数：約</a:t>
                      </a:r>
                      <a:r>
                        <a:rPr lang="en-US" altLang="ja-JP" sz="1200" b="0" i="0" u="none" strike="noStrike" cap="none" dirty="0">
                          <a:solidFill>
                            <a:schemeClr val="dk1"/>
                          </a:solidFill>
                          <a:latin typeface="Noto Sans JP"/>
                          <a:ea typeface="Noto Sans JP"/>
                          <a:cs typeface="Noto Sans JP"/>
                          <a:sym typeface="Noto Sans JP"/>
                        </a:rPr>
                        <a:t>304,000</a:t>
                      </a:r>
                      <a:r>
                        <a:rPr lang="ja-JP" altLang="en-US" sz="1200" b="0" i="0" u="none" strike="noStrike" cap="none">
                          <a:solidFill>
                            <a:schemeClr val="dk1"/>
                          </a:solidFill>
                          <a:latin typeface="Noto Sans JP"/>
                          <a:ea typeface="Noto Sans JP"/>
                          <a:cs typeface="Noto Sans JP"/>
                          <a:sym typeface="Noto Sans JP"/>
                        </a:rPr>
                        <a:t>人</a:t>
                      </a:r>
                      <a:endParaRPr lang="ja-JP" altLang="en-US" sz="1200"/>
                    </a:p>
                    <a:p>
                      <a:pPr marL="0" marR="0" lvl="0" indent="0" algn="l" rtl="0">
                        <a:lnSpc>
                          <a:spcPct val="13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a:t>
                      </a:r>
                      <a:r>
                        <a:rPr lang="ja-JP" altLang="ja-JP" sz="1100" b="0" i="0" u="none" strike="noStrike" cap="none">
                          <a:solidFill>
                            <a:srgbClr val="AAAAAA"/>
                          </a:solidFill>
                          <a:latin typeface="Noto Sans JP"/>
                          <a:ea typeface="Noto Sans JP"/>
                          <a:cs typeface="Noto Sans JP"/>
                          <a:sym typeface="Noto Sans JP"/>
                        </a:rPr>
                        <a:t>上記は</a:t>
                      </a:r>
                      <a:r>
                        <a:rPr lang="en-US" altLang="ja-JP" sz="1100" b="0" i="0" u="none" strike="noStrike" cap="none" dirty="0">
                          <a:solidFill>
                            <a:srgbClr val="AAAAAA"/>
                          </a:solidFill>
                          <a:latin typeface="Noto Sans JP"/>
                          <a:ea typeface="Noto Sans JP"/>
                          <a:cs typeface="Noto Sans JP"/>
                          <a:sym typeface="Noto Sans JP"/>
                        </a:rPr>
                        <a:t>10</a:t>
                      </a:r>
                      <a:r>
                        <a:rPr lang="ja-JP" altLang="ja-JP" sz="1100" b="0" i="0" u="none" strike="noStrike" cap="none">
                          <a:solidFill>
                            <a:srgbClr val="AAAAAA"/>
                          </a:solidFill>
                          <a:latin typeface="Noto Sans JP"/>
                          <a:ea typeface="Noto Sans JP"/>
                          <a:cs typeface="Noto Sans JP"/>
                          <a:sym typeface="Noto Sans JP"/>
                        </a:rPr>
                        <a:t>ー</a:t>
                      </a:r>
                      <a:r>
                        <a:rPr lang="en-US" altLang="ja-JP" sz="1100" b="0" i="0" u="none" strike="noStrike" cap="none" dirty="0">
                          <a:solidFill>
                            <a:srgbClr val="AAAAAA"/>
                          </a:solidFill>
                          <a:latin typeface="Noto Sans JP"/>
                          <a:ea typeface="Noto Sans JP"/>
                          <a:cs typeface="Noto Sans JP"/>
                          <a:sym typeface="Noto Sans JP"/>
                        </a:rPr>
                        <a:t>25.3</a:t>
                      </a:r>
                      <a:r>
                        <a:rPr lang="ja-JP" altLang="ja-JP" sz="1100" b="0" i="0" u="none" strike="noStrike" cap="none">
                          <a:solidFill>
                            <a:srgbClr val="AAAAAA"/>
                          </a:solidFill>
                          <a:latin typeface="Noto Sans JP"/>
                          <a:ea typeface="Noto Sans JP"/>
                          <a:cs typeface="Noto Sans JP"/>
                          <a:sym typeface="Noto Sans JP"/>
                        </a:rPr>
                        <a:t>月枠でのスペックとなります</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98073">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着座時想定視聴数</a:t>
                      </a:r>
                      <a:endParaRPr sz="14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5</a:t>
                      </a:r>
                      <a:r>
                        <a:rPr lang="en-US" altLang="ja-JP" sz="1200" b="0" i="0" u="none" strike="noStrike" cap="none" dirty="0">
                          <a:solidFill>
                            <a:schemeClr val="dk1"/>
                          </a:solidFill>
                          <a:latin typeface="Noto Sans JP"/>
                          <a:ea typeface="Noto Sans JP"/>
                          <a:cs typeface="Noto Sans JP"/>
                          <a:sym typeface="Noto Sans JP"/>
                        </a:rPr>
                        <a:t>5</a:t>
                      </a:r>
                      <a:r>
                        <a:rPr lang="ja-JP" sz="1200" b="0" i="0" u="none" strike="noStrike" cap="none">
                          <a:solidFill>
                            <a:schemeClr val="dk1"/>
                          </a:solidFill>
                          <a:latin typeface="Noto Sans JP"/>
                          <a:ea typeface="Noto Sans JP"/>
                          <a:cs typeface="Noto Sans JP"/>
                          <a:sym typeface="Noto Sans JP"/>
                        </a:rPr>
                        <a:t>0,000回/週</a:t>
                      </a:r>
                      <a:endParaRPr dirty="0"/>
                    </a:p>
                    <a:p>
                      <a:pPr marL="0" marR="0" lvl="0" indent="0" algn="l" rtl="0">
                        <a:lnSpc>
                          <a:spcPct val="10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※カートに座った状態での想定視数となります</a:t>
                      </a:r>
                      <a:endParaRPr sz="1100" b="0" i="0" u="none" strike="noStrike" cap="none" dirty="0">
                        <a:solidFill>
                          <a:srgbClr val="AAAAAA"/>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a:t>
                      </a:r>
                      <a:r>
                        <a:rPr lang="ja-JP" altLang="ja-JP" sz="1100" b="0" i="0" u="none" strike="noStrike" cap="none">
                          <a:solidFill>
                            <a:srgbClr val="AAAAAA"/>
                          </a:solidFill>
                          <a:latin typeface="Noto Sans JP"/>
                          <a:ea typeface="Noto Sans JP"/>
                          <a:cs typeface="Noto Sans JP"/>
                          <a:sym typeface="Noto Sans JP"/>
                        </a:rPr>
                        <a:t>上記は</a:t>
                      </a:r>
                      <a:r>
                        <a:rPr lang="en-US" altLang="ja-JP" sz="1100" b="0" i="0" u="none" strike="noStrike" cap="none" dirty="0">
                          <a:solidFill>
                            <a:srgbClr val="AAAAAA"/>
                          </a:solidFill>
                          <a:latin typeface="Noto Sans JP"/>
                          <a:ea typeface="Noto Sans JP"/>
                          <a:cs typeface="Noto Sans JP"/>
                          <a:sym typeface="Noto Sans JP"/>
                        </a:rPr>
                        <a:t>7-9</a:t>
                      </a:r>
                      <a:r>
                        <a:rPr lang="ja-JP" altLang="ja-JP" sz="1100" b="0" i="0" u="none" strike="noStrike" cap="none">
                          <a:solidFill>
                            <a:srgbClr val="AAAAAA"/>
                          </a:solidFill>
                          <a:latin typeface="Noto Sans JP"/>
                          <a:ea typeface="Noto Sans JP"/>
                          <a:cs typeface="Noto Sans JP"/>
                          <a:sym typeface="Noto Sans JP"/>
                        </a:rPr>
                        <a:t>月枠での数値となります</a:t>
                      </a:r>
                      <a:endParaRPr sz="11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60419">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枠数</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15枠/週</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5332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提供価格（税抜）</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en-US" altLang="ja-JP" sz="1200" b="0" i="0" u="none" strike="noStrike" cap="none" dirty="0">
                          <a:solidFill>
                            <a:schemeClr val="dk1"/>
                          </a:solidFill>
                          <a:latin typeface="Noto Sans JP"/>
                          <a:ea typeface="Noto Sans JP"/>
                          <a:cs typeface="Noto Sans JP"/>
                          <a:sym typeface="Noto Sans JP"/>
                        </a:rPr>
                        <a:t>20</a:t>
                      </a:r>
                      <a:r>
                        <a:rPr lang="ja-JP" sz="1200" b="0" i="0" u="none" strike="noStrike" cap="none">
                          <a:solidFill>
                            <a:schemeClr val="dk1"/>
                          </a:solidFill>
                          <a:latin typeface="Noto Sans JP"/>
                          <a:ea typeface="Noto Sans JP"/>
                          <a:cs typeface="Noto Sans JP"/>
                          <a:sym typeface="Noto Sans JP"/>
                        </a:rPr>
                        <a:t>0万円/枠〜</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AAAAA"/>
                        </a:buClr>
                        <a:buSzPts val="1100"/>
                        <a:buFont typeface="Noto Sans JP"/>
                        <a:buNone/>
                      </a:pPr>
                      <a:r>
                        <a:rPr lang="en-US" altLang="ja-JP" sz="1100" b="0" i="0" u="none" strike="noStrike" cap="none" dirty="0">
                          <a:solidFill>
                            <a:srgbClr val="AAAAAA"/>
                          </a:solidFill>
                          <a:latin typeface="Noto Sans JP"/>
                          <a:ea typeface="Noto Sans JP"/>
                          <a:cs typeface="Noto Sans JP"/>
                          <a:sym typeface="Noto Sans JP"/>
                        </a:rPr>
                        <a:t>※</a:t>
                      </a:r>
                      <a:r>
                        <a:rPr lang="ja-JP" altLang="en-US" sz="1100" b="0" i="0" u="none" strike="noStrike" cap="none">
                          <a:solidFill>
                            <a:srgbClr val="AAAAAA"/>
                          </a:solidFill>
                          <a:latin typeface="Noto Sans JP"/>
                          <a:ea typeface="Noto Sans JP"/>
                          <a:cs typeface="Noto Sans JP"/>
                          <a:sym typeface="Noto Sans JP"/>
                        </a:rPr>
                        <a:t>料金は手数料が含まれたグロス金額です</a:t>
                      </a:r>
                    </a:p>
                    <a:p>
                      <a:pPr marL="0" marR="0" lvl="0" indent="0" algn="l" rtl="0">
                        <a:lnSpc>
                          <a:spcPct val="100000"/>
                        </a:lnSpc>
                        <a:spcBef>
                          <a:spcPts val="0"/>
                        </a:spcBef>
                        <a:spcAft>
                          <a:spcPts val="0"/>
                        </a:spcAft>
                        <a:buClr>
                          <a:srgbClr val="AAAAAA"/>
                        </a:buClr>
                        <a:buSzPts val="1100"/>
                        <a:buFont typeface="Noto Sans JP"/>
                        <a:buNone/>
                      </a:pPr>
                      <a:r>
                        <a:rPr lang="en-US" altLang="ja-JP" sz="1100" b="0" i="0" u="none" strike="noStrike" cap="none" dirty="0">
                          <a:solidFill>
                            <a:srgbClr val="AAAAAA"/>
                          </a:solidFill>
                          <a:latin typeface="Noto Sans JP"/>
                          <a:ea typeface="Noto Sans JP"/>
                          <a:cs typeface="Noto Sans JP"/>
                          <a:sym typeface="Noto Sans JP"/>
                        </a:rPr>
                        <a:t>※</a:t>
                      </a:r>
                      <a:r>
                        <a:rPr lang="ja-JP" altLang="en-US" sz="1100" b="0" i="0" u="none" strike="noStrike" cap="none">
                          <a:solidFill>
                            <a:srgbClr val="AAAAAA"/>
                          </a:solidFill>
                          <a:latin typeface="Noto Sans JP"/>
                          <a:ea typeface="Noto Sans JP"/>
                          <a:cs typeface="Noto Sans JP"/>
                          <a:sym typeface="Noto Sans JP"/>
                        </a:rPr>
                        <a:t>上記は</a:t>
                      </a:r>
                      <a:r>
                        <a:rPr lang="en-US" altLang="ja-JP" sz="1100" b="0" i="0" u="none" strike="noStrike" cap="none" dirty="0">
                          <a:solidFill>
                            <a:srgbClr val="AAAAAA"/>
                          </a:solidFill>
                          <a:latin typeface="Noto Sans JP"/>
                          <a:ea typeface="Noto Sans JP"/>
                          <a:cs typeface="Noto Sans JP"/>
                          <a:sym typeface="Noto Sans JP"/>
                        </a:rPr>
                        <a:t>10-25.3</a:t>
                      </a:r>
                      <a:r>
                        <a:rPr lang="ja-JP" altLang="en-US" sz="1100" b="0" i="0" u="none" strike="noStrike" cap="none">
                          <a:solidFill>
                            <a:srgbClr val="AAAAAA"/>
                          </a:solidFill>
                          <a:latin typeface="Noto Sans JP"/>
                          <a:ea typeface="Noto Sans JP"/>
                          <a:cs typeface="Noto Sans JP"/>
                          <a:sym typeface="Noto Sans JP"/>
                        </a:rPr>
                        <a:t>月枠の</a:t>
                      </a:r>
                      <a:r>
                        <a:rPr lang="en-US" altLang="ja-JP" sz="1100" b="0" i="0" u="none" strike="noStrike" cap="none" dirty="0">
                          <a:solidFill>
                            <a:srgbClr val="AAAAAA"/>
                          </a:solidFill>
                          <a:latin typeface="Noto Sans JP"/>
                          <a:ea typeface="Noto Sans JP"/>
                          <a:cs typeface="Noto Sans JP"/>
                          <a:sym typeface="Noto Sans JP"/>
                        </a:rPr>
                        <a:t>1</a:t>
                      </a:r>
                      <a:r>
                        <a:rPr lang="ja-JP" altLang="en-US" sz="1100" b="0" i="0" u="none" strike="noStrike" cap="none">
                          <a:solidFill>
                            <a:srgbClr val="AAAAAA"/>
                          </a:solidFill>
                          <a:latin typeface="Noto Sans JP"/>
                          <a:ea typeface="Noto Sans JP"/>
                          <a:cs typeface="Noto Sans JP"/>
                          <a:sym typeface="Noto Sans JP"/>
                        </a:rPr>
                        <a:t>枠</a:t>
                      </a:r>
                      <a:r>
                        <a:rPr lang="en-US" altLang="ja-JP" sz="1100" b="0" i="0" u="none" strike="noStrike" cap="none" dirty="0">
                          <a:solidFill>
                            <a:srgbClr val="AAAAAA"/>
                          </a:solidFill>
                          <a:latin typeface="Noto Sans JP"/>
                          <a:ea typeface="Noto Sans JP"/>
                          <a:cs typeface="Noto Sans JP"/>
                          <a:sym typeface="Noto Sans JP"/>
                        </a:rPr>
                        <a:t>1</a:t>
                      </a:r>
                      <a:r>
                        <a:rPr lang="ja-JP" altLang="en-US" sz="1100" b="0" i="0" u="none" strike="noStrike" cap="none">
                          <a:solidFill>
                            <a:srgbClr val="AAAAAA"/>
                          </a:solidFill>
                          <a:latin typeface="Noto Sans JP"/>
                          <a:ea typeface="Noto Sans JP"/>
                          <a:cs typeface="Noto Sans JP"/>
                          <a:sym typeface="Noto Sans JP"/>
                        </a:rPr>
                        <a:t>週間あたりの金額となります</a:t>
                      </a:r>
                      <a:endParaRPr lang="ja-JP" altLang="en-US" sz="11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92457">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メディア詳細</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https://www.golfcart-vision.jp/</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7490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その他</a:t>
                      </a:r>
                      <a:endParaRPr sz="14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・別途GolfcartVisionでの掲載可否確認が必要となります</a:t>
                      </a:r>
                      <a:endParaRPr sz="105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・料金詳細・空き枠等は営業担当にお問い合わせください</a:t>
                      </a:r>
                      <a:endParaRPr sz="105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679"/>
        <p:cNvGrpSpPr/>
        <p:nvPr/>
      </p:nvGrpSpPr>
      <p:grpSpPr>
        <a:xfrm>
          <a:off x="0" y="0"/>
          <a:ext cx="0" cy="0"/>
          <a:chOff x="0" y="0"/>
          <a:chExt cx="0" cy="0"/>
        </a:xfrm>
      </p:grpSpPr>
      <p:pic>
        <p:nvPicPr>
          <p:cNvPr id="680" name="Google Shape;680;p31"/>
          <p:cNvPicPr preferRelativeResize="0"/>
          <p:nvPr/>
        </p:nvPicPr>
        <p:blipFill rotWithShape="1">
          <a:blip r:embed="rId3">
            <a:alphaModFix/>
          </a:blip>
          <a:srcRect t="15619" b="-6"/>
          <a:stretch/>
        </p:blipFill>
        <p:spPr>
          <a:xfrm>
            <a:off x="0" y="794"/>
            <a:ext cx="18288000" cy="10288587"/>
          </a:xfrm>
          <a:prstGeom prst="rect">
            <a:avLst/>
          </a:prstGeom>
          <a:noFill/>
          <a:ln>
            <a:noFill/>
          </a:ln>
        </p:spPr>
      </p:pic>
      <p:pic>
        <p:nvPicPr>
          <p:cNvPr id="681" name="Google Shape;681;p31" descr="図形, 四角形&#10;&#10;自動的に生成された説明"/>
          <p:cNvPicPr preferRelativeResize="0"/>
          <p:nvPr/>
        </p:nvPicPr>
        <p:blipFill rotWithShape="1">
          <a:blip r:embed="rId4">
            <a:alphaModFix/>
          </a:blip>
          <a:srcRect/>
          <a:stretch/>
        </p:blipFill>
        <p:spPr>
          <a:xfrm>
            <a:off x="0" y="1588"/>
            <a:ext cx="18288000" cy="10287000"/>
          </a:xfrm>
          <a:prstGeom prst="rect">
            <a:avLst/>
          </a:prstGeom>
          <a:noFill/>
          <a:ln>
            <a:noFill/>
          </a:ln>
        </p:spPr>
      </p:pic>
      <p:pic>
        <p:nvPicPr>
          <p:cNvPr id="682" name="Google Shape;682;p31"/>
          <p:cNvPicPr preferRelativeResize="0"/>
          <p:nvPr/>
        </p:nvPicPr>
        <p:blipFill rotWithShape="1">
          <a:blip r:embed="rId5">
            <a:alphaModFix/>
          </a:blip>
          <a:srcRect/>
          <a:stretch/>
        </p:blipFill>
        <p:spPr>
          <a:xfrm>
            <a:off x="13809306" y="9346215"/>
            <a:ext cx="3946849" cy="427560"/>
          </a:xfrm>
          <a:prstGeom prst="rect">
            <a:avLst/>
          </a:prstGeom>
          <a:noFill/>
          <a:ln>
            <a:noFill/>
          </a:ln>
        </p:spPr>
      </p:pic>
      <p:grpSp>
        <p:nvGrpSpPr>
          <p:cNvPr id="683" name="Google Shape;683;p31"/>
          <p:cNvGrpSpPr/>
          <p:nvPr/>
        </p:nvGrpSpPr>
        <p:grpSpPr>
          <a:xfrm>
            <a:off x="7497396" y="4274757"/>
            <a:ext cx="3293209" cy="1739075"/>
            <a:chOff x="7742013" y="4113105"/>
            <a:chExt cx="3293209" cy="1739075"/>
          </a:xfrm>
        </p:grpSpPr>
        <p:sp>
          <p:nvSpPr>
            <p:cNvPr id="684" name="Google Shape;684;p31"/>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制作メニュー</a:t>
              </a:r>
              <a:endParaRPr/>
            </a:p>
          </p:txBody>
        </p:sp>
        <p:sp>
          <p:nvSpPr>
            <p:cNvPr id="685" name="Google Shape;685;p31"/>
            <p:cNvSpPr txBox="1"/>
            <p:nvPr/>
          </p:nvSpPr>
          <p:spPr>
            <a:xfrm>
              <a:off x="873001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6</a:t>
              </a:r>
              <a:endParaRPr sz="3000">
                <a:solidFill>
                  <a:schemeClr val="lt1"/>
                </a:solidFill>
                <a:latin typeface="Roboto"/>
                <a:ea typeface="Roboto"/>
                <a:cs typeface="Roboto"/>
                <a:sym typeface="Roboto"/>
              </a:endParaRPr>
            </a:p>
          </p:txBody>
        </p:sp>
      </p:grpSp>
      <p:sp>
        <p:nvSpPr>
          <p:cNvPr id="686" name="Google Shape;686;p31"/>
          <p:cNvSpPr txBox="1"/>
          <p:nvPr/>
        </p:nvSpPr>
        <p:spPr>
          <a:xfrm>
            <a:off x="503238" y="9277359"/>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31</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2"/>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32</a:t>
            </a:fld>
            <a:endParaRPr sz="2000" b="1" i="0" dirty="0">
              <a:solidFill>
                <a:srgbClr val="AAAAAA"/>
              </a:solidFill>
              <a:latin typeface="Roboto Black"/>
              <a:ea typeface="Roboto Black"/>
              <a:cs typeface="Roboto Black"/>
              <a:sym typeface="Roboto Black"/>
            </a:endParaRPr>
          </a:p>
        </p:txBody>
      </p:sp>
      <p:sp>
        <p:nvSpPr>
          <p:cNvPr id="692" name="Google Shape;692;p32"/>
          <p:cNvSpPr txBox="1"/>
          <p:nvPr/>
        </p:nvSpPr>
        <p:spPr>
          <a:xfrm>
            <a:off x="531845" y="510988"/>
            <a:ext cx="31188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制作メニュー一覧</a:t>
            </a:r>
            <a:endParaRPr sz="2800">
              <a:solidFill>
                <a:schemeClr val="lt1"/>
              </a:solidFill>
              <a:latin typeface="Noto Sans JP"/>
              <a:ea typeface="Noto Sans JP"/>
              <a:cs typeface="Noto Sans JP"/>
              <a:sym typeface="Noto Sans JP"/>
            </a:endParaRPr>
          </a:p>
        </p:txBody>
      </p:sp>
      <p:pic>
        <p:nvPicPr>
          <p:cNvPr id="2" name="Google Shape;709;p32">
            <a:extLst>
              <a:ext uri="{FF2B5EF4-FFF2-40B4-BE49-F238E27FC236}">
                <a16:creationId xmlns:a16="http://schemas.microsoft.com/office/drawing/2014/main" id="{996957EA-1CBC-FBEA-A9F7-A9CCEBE9400F}"/>
              </a:ext>
            </a:extLst>
          </p:cNvPr>
          <p:cNvPicPr preferRelativeResize="0"/>
          <p:nvPr/>
        </p:nvPicPr>
        <p:blipFill rotWithShape="1">
          <a:blip r:embed="rId3">
            <a:alphaModFix/>
          </a:blip>
          <a:srcRect/>
          <a:stretch/>
        </p:blipFill>
        <p:spPr>
          <a:xfrm>
            <a:off x="13133656" y="7670049"/>
            <a:ext cx="1476718" cy="437212"/>
          </a:xfrm>
          <a:prstGeom prst="rect">
            <a:avLst/>
          </a:prstGeom>
          <a:noFill/>
          <a:ln>
            <a:noFill/>
          </a:ln>
        </p:spPr>
      </p:pic>
      <p:pic>
        <p:nvPicPr>
          <p:cNvPr id="3" name="Google Shape;710;p32">
            <a:extLst>
              <a:ext uri="{FF2B5EF4-FFF2-40B4-BE49-F238E27FC236}">
                <a16:creationId xmlns:a16="http://schemas.microsoft.com/office/drawing/2014/main" id="{38A673DE-40F6-58E3-E571-302E328FCD46}"/>
              </a:ext>
            </a:extLst>
          </p:cNvPr>
          <p:cNvPicPr preferRelativeResize="0"/>
          <p:nvPr/>
        </p:nvPicPr>
        <p:blipFill rotWithShape="1">
          <a:blip r:embed="rId4">
            <a:alphaModFix/>
          </a:blip>
          <a:srcRect/>
          <a:stretch/>
        </p:blipFill>
        <p:spPr>
          <a:xfrm>
            <a:off x="14905195" y="7697269"/>
            <a:ext cx="2417700" cy="437212"/>
          </a:xfrm>
          <a:prstGeom prst="rect">
            <a:avLst/>
          </a:prstGeom>
          <a:noFill/>
          <a:ln>
            <a:noFill/>
          </a:ln>
        </p:spPr>
      </p:pic>
      <p:pic>
        <p:nvPicPr>
          <p:cNvPr id="4" name="Google Shape;711;p32">
            <a:extLst>
              <a:ext uri="{FF2B5EF4-FFF2-40B4-BE49-F238E27FC236}">
                <a16:creationId xmlns:a16="http://schemas.microsoft.com/office/drawing/2014/main" id="{2CADC6A0-4D38-E5C4-02C8-444028E3C2C7}"/>
              </a:ext>
            </a:extLst>
          </p:cNvPr>
          <p:cNvPicPr preferRelativeResize="0"/>
          <p:nvPr/>
        </p:nvPicPr>
        <p:blipFill rotWithShape="1">
          <a:blip r:embed="rId5">
            <a:alphaModFix/>
          </a:blip>
          <a:srcRect/>
          <a:stretch/>
        </p:blipFill>
        <p:spPr>
          <a:xfrm>
            <a:off x="15401690" y="8316079"/>
            <a:ext cx="2036117" cy="461888"/>
          </a:xfrm>
          <a:prstGeom prst="rect">
            <a:avLst/>
          </a:prstGeom>
          <a:noFill/>
          <a:ln>
            <a:noFill/>
          </a:ln>
        </p:spPr>
      </p:pic>
      <p:pic>
        <p:nvPicPr>
          <p:cNvPr id="5" name="Google Shape;712;p32">
            <a:extLst>
              <a:ext uri="{FF2B5EF4-FFF2-40B4-BE49-F238E27FC236}">
                <a16:creationId xmlns:a16="http://schemas.microsoft.com/office/drawing/2014/main" id="{98A09B2A-3C40-E93C-0237-6102822CF921}"/>
              </a:ext>
            </a:extLst>
          </p:cNvPr>
          <p:cNvPicPr preferRelativeResize="0"/>
          <p:nvPr/>
        </p:nvPicPr>
        <p:blipFill rotWithShape="1">
          <a:blip r:embed="rId6">
            <a:alphaModFix/>
          </a:blip>
          <a:srcRect/>
          <a:stretch/>
        </p:blipFill>
        <p:spPr>
          <a:xfrm>
            <a:off x="9624115" y="8409743"/>
            <a:ext cx="1569347" cy="281081"/>
          </a:xfrm>
          <a:prstGeom prst="rect">
            <a:avLst/>
          </a:prstGeom>
          <a:noFill/>
          <a:ln>
            <a:noFill/>
          </a:ln>
        </p:spPr>
      </p:pic>
      <p:pic>
        <p:nvPicPr>
          <p:cNvPr id="6" name="Google Shape;713;p32" descr="物体 が含まれている画像&#10;&#10;自動的に生成された説明">
            <a:extLst>
              <a:ext uri="{FF2B5EF4-FFF2-40B4-BE49-F238E27FC236}">
                <a16:creationId xmlns:a16="http://schemas.microsoft.com/office/drawing/2014/main" id="{930BA84A-B845-BFD0-47BB-719FB2DE119C}"/>
              </a:ext>
            </a:extLst>
          </p:cNvPr>
          <p:cNvPicPr preferRelativeResize="0"/>
          <p:nvPr/>
        </p:nvPicPr>
        <p:blipFill rotWithShape="1">
          <a:blip r:embed="rId7">
            <a:alphaModFix/>
          </a:blip>
          <a:srcRect/>
          <a:stretch/>
        </p:blipFill>
        <p:spPr>
          <a:xfrm>
            <a:off x="11599665" y="8316079"/>
            <a:ext cx="1347994" cy="468408"/>
          </a:xfrm>
          <a:prstGeom prst="rect">
            <a:avLst/>
          </a:prstGeom>
          <a:noFill/>
          <a:ln>
            <a:noFill/>
          </a:ln>
        </p:spPr>
      </p:pic>
      <p:pic>
        <p:nvPicPr>
          <p:cNvPr id="7" name="Google Shape;714;p32">
            <a:extLst>
              <a:ext uri="{FF2B5EF4-FFF2-40B4-BE49-F238E27FC236}">
                <a16:creationId xmlns:a16="http://schemas.microsoft.com/office/drawing/2014/main" id="{8C5530A8-716F-10F1-19FC-A24D7D242377}"/>
              </a:ext>
            </a:extLst>
          </p:cNvPr>
          <p:cNvPicPr preferRelativeResize="0"/>
          <p:nvPr/>
        </p:nvPicPr>
        <p:blipFill rotWithShape="1">
          <a:blip r:embed="rId8">
            <a:alphaModFix/>
          </a:blip>
          <a:srcRect/>
          <a:stretch/>
        </p:blipFill>
        <p:spPr>
          <a:xfrm>
            <a:off x="13336221" y="8409742"/>
            <a:ext cx="1676907" cy="281081"/>
          </a:xfrm>
          <a:prstGeom prst="rect">
            <a:avLst/>
          </a:prstGeom>
          <a:noFill/>
          <a:ln>
            <a:noFill/>
          </a:ln>
        </p:spPr>
      </p:pic>
      <p:sp>
        <p:nvSpPr>
          <p:cNvPr id="8" name="Google Shape;715;p32">
            <a:extLst>
              <a:ext uri="{FF2B5EF4-FFF2-40B4-BE49-F238E27FC236}">
                <a16:creationId xmlns:a16="http://schemas.microsoft.com/office/drawing/2014/main" id="{AAA7AEFD-BF35-0FC9-C9A6-8FE591BDF3FA}"/>
              </a:ext>
            </a:extLst>
          </p:cNvPr>
          <p:cNvSpPr txBox="1"/>
          <p:nvPr/>
        </p:nvSpPr>
        <p:spPr>
          <a:xfrm>
            <a:off x="9257388" y="6930780"/>
            <a:ext cx="8363682" cy="569556"/>
          </a:xfrm>
          <a:prstGeom prst="rect">
            <a:avLst/>
          </a:prstGeom>
          <a:solidFill>
            <a:srgbClr val="8C8C8C"/>
          </a:solidFill>
          <a:ln w="12700" cap="flat" cmpd="sng">
            <a:solidFill>
              <a:srgbClr val="8C8C8C"/>
            </a:solidFill>
            <a:prstDash val="solid"/>
            <a:round/>
            <a:headEnd type="none" w="sm" len="sm"/>
            <a:tailEnd type="none" w="sm" len="sm"/>
          </a:ln>
        </p:spPr>
        <p:txBody>
          <a:bodyPr spcFirstLastPara="1" wrap="square" lIns="144000" tIns="72000" rIns="144000" bIns="108000" anchor="t" anchorCtr="0">
            <a:spAutoFit/>
          </a:bodyPr>
          <a:lstStyle/>
          <a:p>
            <a:pPr marL="0" marR="0" lvl="0" indent="0" algn="ctr" rtl="0">
              <a:lnSpc>
                <a:spcPct val="140000"/>
              </a:lnSpc>
              <a:spcBef>
                <a:spcPts val="0"/>
              </a:spcBef>
              <a:spcAft>
                <a:spcPts val="0"/>
              </a:spcAft>
              <a:buClr>
                <a:srgbClr val="FFFFFF"/>
              </a:buClr>
              <a:buSzPts val="1800"/>
              <a:buFont typeface="Noto Sans JP"/>
              <a:buNone/>
            </a:pPr>
            <a:r>
              <a:rPr lang="ja-JP" sz="1800" b="0" i="0" u="none" strike="noStrike" cap="none">
                <a:solidFill>
                  <a:srgbClr val="FFFFFF"/>
                </a:solidFill>
                <a:latin typeface="Noto Sans JP"/>
                <a:ea typeface="Noto Sans JP"/>
                <a:cs typeface="Noto Sans JP"/>
                <a:sym typeface="Noto Sans JP"/>
              </a:rPr>
              <a:t>下記コンテンツパートナーとの制作タイアップも可能です</a:t>
            </a:r>
            <a:endParaRPr sz="1800" b="0" i="0" u="none" strike="noStrike" cap="none" dirty="0">
              <a:solidFill>
                <a:srgbClr val="FFFFFF"/>
              </a:solidFill>
              <a:latin typeface="Noto Sans JP"/>
              <a:ea typeface="Noto Sans JP"/>
              <a:cs typeface="Noto Sans JP"/>
              <a:sym typeface="Noto Sans JP"/>
            </a:endParaRPr>
          </a:p>
        </p:txBody>
      </p:sp>
      <p:sp>
        <p:nvSpPr>
          <p:cNvPr id="9" name="Google Shape;716;p32">
            <a:extLst>
              <a:ext uri="{FF2B5EF4-FFF2-40B4-BE49-F238E27FC236}">
                <a16:creationId xmlns:a16="http://schemas.microsoft.com/office/drawing/2014/main" id="{B88F4EB8-13FC-E871-7A0F-6D72583C9FF3}"/>
              </a:ext>
            </a:extLst>
          </p:cNvPr>
          <p:cNvSpPr/>
          <p:nvPr/>
        </p:nvSpPr>
        <p:spPr>
          <a:xfrm>
            <a:off x="9269454" y="7507701"/>
            <a:ext cx="8351616" cy="1451130"/>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 name="Google Shape;717;p32">
            <a:extLst>
              <a:ext uri="{FF2B5EF4-FFF2-40B4-BE49-F238E27FC236}">
                <a16:creationId xmlns:a16="http://schemas.microsoft.com/office/drawing/2014/main" id="{90DEEF2F-884E-087C-2930-83E7F7054A7D}"/>
              </a:ext>
            </a:extLst>
          </p:cNvPr>
          <p:cNvPicPr preferRelativeResize="0"/>
          <p:nvPr/>
        </p:nvPicPr>
        <p:blipFill rotWithShape="1">
          <a:blip r:embed="rId9">
            <a:alphaModFix/>
          </a:blip>
          <a:srcRect l="14326" t="-8036" r="15636"/>
          <a:stretch/>
        </p:blipFill>
        <p:spPr>
          <a:xfrm>
            <a:off x="9480284" y="7731676"/>
            <a:ext cx="3358551" cy="281081"/>
          </a:xfrm>
          <a:prstGeom prst="rect">
            <a:avLst/>
          </a:prstGeom>
          <a:noFill/>
          <a:ln>
            <a:noFill/>
          </a:ln>
        </p:spPr>
      </p:pic>
      <p:pic>
        <p:nvPicPr>
          <p:cNvPr id="11" name="Google Shape;693;p32" descr="おもちゃ, 人形, レゴ, フロント が含まれている画像&#10;&#10;自動的に生成された説明">
            <a:extLst>
              <a:ext uri="{FF2B5EF4-FFF2-40B4-BE49-F238E27FC236}">
                <a16:creationId xmlns:a16="http://schemas.microsoft.com/office/drawing/2014/main" id="{D060BDB1-2CD7-ACCE-B9E6-2328C4E9B6E3}"/>
              </a:ext>
            </a:extLst>
          </p:cNvPr>
          <p:cNvPicPr preferRelativeResize="0"/>
          <p:nvPr/>
        </p:nvPicPr>
        <p:blipFill rotWithShape="1">
          <a:blip r:embed="rId10">
            <a:alphaModFix/>
          </a:blip>
          <a:srcRect/>
          <a:stretch/>
        </p:blipFill>
        <p:spPr>
          <a:xfrm>
            <a:off x="503238" y="2016752"/>
            <a:ext cx="3536262" cy="1989147"/>
          </a:xfrm>
          <a:prstGeom prst="rect">
            <a:avLst/>
          </a:prstGeom>
          <a:noFill/>
          <a:ln>
            <a:noFill/>
          </a:ln>
        </p:spPr>
      </p:pic>
      <p:sp>
        <p:nvSpPr>
          <p:cNvPr id="12" name="Google Shape;694;p32">
            <a:extLst>
              <a:ext uri="{FF2B5EF4-FFF2-40B4-BE49-F238E27FC236}">
                <a16:creationId xmlns:a16="http://schemas.microsoft.com/office/drawing/2014/main" id="{EC8BCC4F-C48C-3669-F58F-B973B8B3C346}"/>
              </a:ext>
            </a:extLst>
          </p:cNvPr>
          <p:cNvSpPr txBox="1"/>
          <p:nvPr/>
        </p:nvSpPr>
        <p:spPr>
          <a:xfrm>
            <a:off x="4241670" y="2743219"/>
            <a:ext cx="4764307" cy="1234144"/>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ひみつのPRIME 番組MCラヴィさんが</a:t>
            </a:r>
            <a:endParaRPr sz="13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商品やサービスを独自の視点で紹介する自社番組</a:t>
            </a:r>
            <a:endParaRPr sz="13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参考動画：　</a:t>
            </a:r>
            <a:r>
              <a:rPr lang="ja-JP" sz="900">
                <a:solidFill>
                  <a:srgbClr val="0090DF"/>
                </a:solidFill>
                <a:latin typeface="Roboto"/>
                <a:ea typeface="Roboto"/>
                <a:cs typeface="Roboto"/>
                <a:sym typeface="Roboto"/>
              </a:rPr>
              <a:t>https://youtube.com/playlist?list=PLuaORKmkq7APzaHjoIOe455d0hrukuySd&amp;si=C5lUcEEHt_BjopuQ</a:t>
            </a:r>
            <a:endParaRPr sz="900" dirty="0">
              <a:solidFill>
                <a:srgbClr val="0090DF"/>
              </a:solidFill>
              <a:latin typeface="Roboto"/>
              <a:ea typeface="Roboto"/>
              <a:cs typeface="Roboto"/>
              <a:sym typeface="Roboto"/>
            </a:endParaRPr>
          </a:p>
        </p:txBody>
      </p:sp>
      <p:sp>
        <p:nvSpPr>
          <p:cNvPr id="13" name="Google Shape;695;p32">
            <a:extLst>
              <a:ext uri="{FF2B5EF4-FFF2-40B4-BE49-F238E27FC236}">
                <a16:creationId xmlns:a16="http://schemas.microsoft.com/office/drawing/2014/main" id="{AFA5A80B-C783-FD31-6622-570C78AFD8EC}"/>
              </a:ext>
            </a:extLst>
          </p:cNvPr>
          <p:cNvSpPr txBox="1"/>
          <p:nvPr/>
        </p:nvSpPr>
        <p:spPr>
          <a:xfrm>
            <a:off x="4216599" y="2280102"/>
            <a:ext cx="335739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「ひみつの</a:t>
            </a:r>
            <a:r>
              <a:rPr lang="ja-JP" sz="2000">
                <a:solidFill>
                  <a:schemeClr val="dk1"/>
                </a:solidFill>
                <a:latin typeface="Roboto"/>
                <a:ea typeface="Roboto"/>
                <a:cs typeface="Roboto"/>
                <a:sym typeface="Roboto"/>
              </a:rPr>
              <a:t>PRIME」Tie-up</a:t>
            </a:r>
            <a:endParaRPr sz="2000" dirty="0">
              <a:solidFill>
                <a:schemeClr val="dk1"/>
              </a:solidFill>
              <a:latin typeface="Roboto"/>
              <a:ea typeface="Roboto"/>
              <a:cs typeface="Roboto"/>
              <a:sym typeface="Roboto"/>
            </a:endParaRPr>
          </a:p>
        </p:txBody>
      </p:sp>
      <p:sp>
        <p:nvSpPr>
          <p:cNvPr id="14" name="Google Shape;696;p32">
            <a:extLst>
              <a:ext uri="{FF2B5EF4-FFF2-40B4-BE49-F238E27FC236}">
                <a16:creationId xmlns:a16="http://schemas.microsoft.com/office/drawing/2014/main" id="{78FD6629-2300-1BA7-1D9F-C3FC661F7B80}"/>
              </a:ext>
            </a:extLst>
          </p:cNvPr>
          <p:cNvSpPr txBox="1"/>
          <p:nvPr/>
        </p:nvSpPr>
        <p:spPr>
          <a:xfrm>
            <a:off x="4216599" y="5031909"/>
            <a:ext cx="4544834" cy="126932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素晴らしい商品やサービス、作品を手掛けている方々の</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インタビューをお届けする自社番組</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900"/>
              <a:buFont typeface="Noto Sans JP"/>
              <a:buNone/>
            </a:pPr>
            <a:r>
              <a:rPr lang="ja-JP" sz="900" b="0" i="0" u="none" strike="noStrike" cap="none">
                <a:solidFill>
                  <a:srgbClr val="000000"/>
                </a:solidFill>
                <a:latin typeface="Noto Sans JP"/>
                <a:ea typeface="Noto Sans JP"/>
                <a:cs typeface="Noto Sans JP"/>
                <a:sym typeface="Noto Sans JP"/>
              </a:rPr>
              <a:t>参考動画：　</a:t>
            </a:r>
            <a:r>
              <a:rPr lang="ja-JP" sz="900" u="sng">
                <a:solidFill>
                  <a:schemeClr val="dk2"/>
                </a:solidFill>
                <a:latin typeface="Calibri"/>
                <a:ea typeface="Calibri"/>
                <a:cs typeface="Calibri"/>
                <a:sym typeface="Calibri"/>
              </a:rPr>
              <a:t> </a:t>
            </a:r>
            <a:r>
              <a:rPr lang="ja-JP" sz="900" u="sng">
                <a:solidFill>
                  <a:schemeClr val="dk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https://youtu.be/Kps2mYtVlzU?si=LVqfrDTD0BIsrwNF</a:t>
            </a:r>
            <a:endParaRPr lang="ja-JP" altLang="en-US" sz="900" u="sng">
              <a:solidFill>
                <a:schemeClr val="dk2"/>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300"/>
              <a:buFont typeface="Noto Sans JP"/>
              <a:buNone/>
            </a:pPr>
            <a:r>
              <a:rPr lang="ja-JP" altLang="en-US" sz="1300" b="0" i="0" u="none" strike="noStrike" cap="none">
                <a:solidFill>
                  <a:srgbClr val="000000"/>
                </a:solidFill>
                <a:latin typeface="Noto Sans JP"/>
                <a:ea typeface="Noto Sans JP"/>
                <a:cs typeface="Noto Sans JP"/>
                <a:sym typeface="Noto Sans JP"/>
              </a:rPr>
              <a:t>協力：</a:t>
            </a:r>
            <a:endParaRPr lang="ja-JP" altLang="en-US" sz="1300" b="0" i="0" u="none" strike="noStrike" cap="none" dirty="0">
              <a:solidFill>
                <a:srgbClr val="000000"/>
              </a:solidFill>
              <a:latin typeface="Noto Sans JP"/>
              <a:ea typeface="Noto Sans JP"/>
              <a:cs typeface="Noto Sans JP"/>
              <a:sym typeface="Noto Sans JP"/>
            </a:endParaRPr>
          </a:p>
        </p:txBody>
      </p:sp>
      <p:sp>
        <p:nvSpPr>
          <p:cNvPr id="15" name="Google Shape;697;p32">
            <a:extLst>
              <a:ext uri="{FF2B5EF4-FFF2-40B4-BE49-F238E27FC236}">
                <a16:creationId xmlns:a16="http://schemas.microsoft.com/office/drawing/2014/main" id="{FC356AF6-B16F-1EB6-4986-A915DEFBC0F1}"/>
              </a:ext>
            </a:extLst>
          </p:cNvPr>
          <p:cNvSpPr txBox="1"/>
          <p:nvPr/>
        </p:nvSpPr>
        <p:spPr>
          <a:xfrm>
            <a:off x="12871399" y="5029158"/>
            <a:ext cx="3672800" cy="127086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コンシューマー向け商品・サービスを紹介に</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最適なコンテンツ番組</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900"/>
              <a:buFont typeface="Noto Sans JP"/>
              <a:buNone/>
            </a:pPr>
            <a:r>
              <a:rPr lang="ja-JP" sz="900" b="0" i="0" u="none" strike="noStrike" cap="none">
                <a:solidFill>
                  <a:srgbClr val="000000"/>
                </a:solidFill>
                <a:latin typeface="Noto Sans JP"/>
                <a:ea typeface="Noto Sans JP"/>
                <a:cs typeface="Noto Sans JP"/>
                <a:sym typeface="Noto Sans JP"/>
              </a:rPr>
              <a:t>参考動画：　</a:t>
            </a:r>
            <a:r>
              <a:rPr lang="ja-JP" sz="900" b="0" i="0" u="sng" strike="noStrike" cap="none">
                <a:solidFill>
                  <a:srgbClr val="0090DF"/>
                </a:solidFill>
                <a:latin typeface="Roboto"/>
                <a:ea typeface="Roboto"/>
                <a:cs typeface="Roboto"/>
                <a:sym typeface="Roboto"/>
                <a:hlinkClick r:id="rId12">
                  <a:extLst>
                    <a:ext uri="{A12FA001-AC4F-418D-AE19-62706E023703}">
                      <ahyp:hlinkClr xmlns:ahyp="http://schemas.microsoft.com/office/drawing/2018/hyperlinkcolor" val="tx"/>
                    </a:ext>
                  </a:extLst>
                </a:hlinkClick>
              </a:rPr>
              <a:t>https://www.youtube.com/watch?v=QzwM4aWjIVA</a:t>
            </a:r>
            <a:endParaRPr sz="800" b="0" i="0" u="none" strike="noStrike" cap="none" dirty="0">
              <a:solidFill>
                <a:srgbClr val="0090DF"/>
              </a:solidFill>
              <a:latin typeface="Roboto"/>
              <a:ea typeface="Roboto"/>
              <a:cs typeface="Roboto"/>
              <a:sym typeface="Roboto"/>
            </a:endParaRPr>
          </a:p>
          <a:p>
            <a:pPr marL="0" marR="0" lvl="0" indent="0" algn="l" rtl="0">
              <a:lnSpc>
                <a:spcPct val="20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協力：</a:t>
            </a:r>
            <a:endParaRPr sz="1300" b="0" i="0" u="sng" strike="noStrike" cap="none" dirty="0">
              <a:solidFill>
                <a:srgbClr val="0090DF"/>
              </a:solidFill>
              <a:latin typeface="Roboto"/>
              <a:ea typeface="Roboto"/>
              <a:cs typeface="Roboto"/>
              <a:sym typeface="Roboto"/>
            </a:endParaRPr>
          </a:p>
        </p:txBody>
      </p:sp>
      <p:sp>
        <p:nvSpPr>
          <p:cNvPr id="16" name="Google Shape;698;p32">
            <a:extLst>
              <a:ext uri="{FF2B5EF4-FFF2-40B4-BE49-F238E27FC236}">
                <a16:creationId xmlns:a16="http://schemas.microsoft.com/office/drawing/2014/main" id="{1492C254-2821-D3C7-7CBD-183D0160D74E}"/>
              </a:ext>
            </a:extLst>
          </p:cNvPr>
          <p:cNvSpPr txBox="1"/>
          <p:nvPr/>
        </p:nvSpPr>
        <p:spPr>
          <a:xfrm>
            <a:off x="4216599" y="7840822"/>
            <a:ext cx="3672800" cy="116891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日本経済新聞社のライフスタイルサイト</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「THE NIKKEI MAGAZINE」が、</a:t>
            </a:r>
            <a:br>
              <a:rPr lang="ja-JP" sz="1300" b="0" i="0" u="none" strike="noStrike" cap="none">
                <a:solidFill>
                  <a:srgbClr val="000000"/>
                </a:solidFill>
                <a:latin typeface="Noto Sans JP"/>
                <a:ea typeface="Noto Sans JP"/>
                <a:cs typeface="Noto Sans JP"/>
                <a:sym typeface="Noto Sans JP"/>
              </a:rPr>
            </a:br>
            <a:r>
              <a:rPr lang="ja-JP" sz="1300" b="0" i="0" u="none" strike="noStrike" cap="none">
                <a:solidFill>
                  <a:srgbClr val="000000"/>
                </a:solidFill>
                <a:latin typeface="Noto Sans JP"/>
                <a:ea typeface="Noto Sans JP"/>
                <a:cs typeface="Noto Sans JP"/>
                <a:sym typeface="Noto Sans JP"/>
              </a:rPr>
              <a:t>ワクワクするモノ・コトを紹介する独自番組</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900"/>
              <a:buFont typeface="Noto Sans JP"/>
              <a:buNone/>
            </a:pPr>
            <a:r>
              <a:rPr lang="ja-JP" sz="900" b="0" i="0" u="none" strike="noStrike" cap="none">
                <a:solidFill>
                  <a:srgbClr val="000000"/>
                </a:solidFill>
                <a:latin typeface="Noto Sans JP"/>
                <a:ea typeface="Noto Sans JP"/>
                <a:cs typeface="Noto Sans JP"/>
                <a:sym typeface="Noto Sans JP"/>
              </a:rPr>
              <a:t>参考動画：　</a:t>
            </a:r>
            <a:r>
              <a:rPr lang="ja-JP" sz="900" b="0" i="0" u="sng" strike="noStrike" cap="none">
                <a:solidFill>
                  <a:srgbClr val="0090DF"/>
                </a:solidFill>
                <a:latin typeface="Roboto"/>
                <a:ea typeface="Roboto"/>
                <a:cs typeface="Roboto"/>
                <a:sym typeface="Roboto"/>
              </a:rPr>
              <a:t>https://www.youtube.com/watch?v=_SDCe_kdfPY</a:t>
            </a:r>
            <a:endParaRPr sz="900" b="0" i="0" u="sng" strike="noStrike" cap="none" dirty="0">
              <a:solidFill>
                <a:srgbClr val="0090DF"/>
              </a:solidFill>
              <a:latin typeface="Roboto"/>
              <a:ea typeface="Roboto"/>
              <a:cs typeface="Roboto"/>
              <a:sym typeface="Roboto"/>
            </a:endParaRPr>
          </a:p>
        </p:txBody>
      </p:sp>
      <p:pic>
        <p:nvPicPr>
          <p:cNvPr id="17" name="Google Shape;699;p32" descr="preencoded.png">
            <a:extLst>
              <a:ext uri="{FF2B5EF4-FFF2-40B4-BE49-F238E27FC236}">
                <a16:creationId xmlns:a16="http://schemas.microsoft.com/office/drawing/2014/main" id="{6139058D-1880-CF30-B49E-6D64DBD88D87}"/>
              </a:ext>
            </a:extLst>
          </p:cNvPr>
          <p:cNvPicPr preferRelativeResize="0"/>
          <p:nvPr/>
        </p:nvPicPr>
        <p:blipFill rotWithShape="1">
          <a:blip r:embed="rId13">
            <a:alphaModFix/>
          </a:blip>
          <a:srcRect/>
          <a:stretch/>
        </p:blipFill>
        <p:spPr>
          <a:xfrm>
            <a:off x="4312823" y="7287302"/>
            <a:ext cx="1819460" cy="462085"/>
          </a:xfrm>
          <a:prstGeom prst="rect">
            <a:avLst/>
          </a:prstGeom>
          <a:noFill/>
          <a:ln>
            <a:noFill/>
          </a:ln>
        </p:spPr>
      </p:pic>
      <p:sp>
        <p:nvSpPr>
          <p:cNvPr id="18" name="Google Shape;700;p32">
            <a:extLst>
              <a:ext uri="{FF2B5EF4-FFF2-40B4-BE49-F238E27FC236}">
                <a16:creationId xmlns:a16="http://schemas.microsoft.com/office/drawing/2014/main" id="{0FB0DE82-EB3F-95E4-E3CB-733F84CFA7FC}"/>
              </a:ext>
            </a:extLst>
          </p:cNvPr>
          <p:cNvSpPr txBox="1"/>
          <p:nvPr/>
        </p:nvSpPr>
        <p:spPr>
          <a:xfrm>
            <a:off x="4176915" y="4653525"/>
            <a:ext cx="261642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Roboto"/>
              <a:buNone/>
            </a:pPr>
            <a:r>
              <a:rPr lang="ja-JP" sz="2000" b="0" i="0" u="none" strike="noStrike" cap="none">
                <a:solidFill>
                  <a:srgbClr val="000000"/>
                </a:solidFill>
                <a:latin typeface="Roboto"/>
                <a:ea typeface="Roboto"/>
                <a:cs typeface="Roboto"/>
                <a:sym typeface="Roboto"/>
              </a:rPr>
              <a:t>TOKYO PRIME VOICE</a:t>
            </a:r>
            <a:endParaRPr sz="2000" b="0" i="0" u="none" strike="noStrike" cap="none" dirty="0">
              <a:solidFill>
                <a:srgbClr val="000000"/>
              </a:solidFill>
              <a:latin typeface="Roboto"/>
              <a:ea typeface="Roboto"/>
              <a:cs typeface="Roboto"/>
              <a:sym typeface="Roboto"/>
            </a:endParaRPr>
          </a:p>
        </p:txBody>
      </p:sp>
      <p:sp>
        <p:nvSpPr>
          <p:cNvPr id="19" name="Google Shape;701;p32">
            <a:extLst>
              <a:ext uri="{FF2B5EF4-FFF2-40B4-BE49-F238E27FC236}">
                <a16:creationId xmlns:a16="http://schemas.microsoft.com/office/drawing/2014/main" id="{40F82F9C-7CB8-7254-B8C7-C4025BA4A713}"/>
              </a:ext>
            </a:extLst>
          </p:cNvPr>
          <p:cNvSpPr txBox="1"/>
          <p:nvPr/>
        </p:nvSpPr>
        <p:spPr>
          <a:xfrm>
            <a:off x="12871399" y="4654883"/>
            <a:ext cx="15696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Noto Sans JP"/>
              <a:buNone/>
            </a:pPr>
            <a:r>
              <a:rPr lang="ja-JP" sz="1800" b="0" i="0" u="none" strike="noStrike" cap="none">
                <a:solidFill>
                  <a:srgbClr val="000000"/>
                </a:solidFill>
                <a:latin typeface="Noto Sans JP"/>
                <a:ea typeface="Noto Sans JP"/>
                <a:cs typeface="Noto Sans JP"/>
                <a:sym typeface="Noto Sans JP"/>
              </a:rPr>
              <a:t>ニュースフル</a:t>
            </a:r>
            <a:endParaRPr dirty="0"/>
          </a:p>
        </p:txBody>
      </p:sp>
      <p:pic>
        <p:nvPicPr>
          <p:cNvPr id="20" name="Google Shape;702;p32" descr="パスタとパン&#10;&#10;自動的に生成された説明">
            <a:extLst>
              <a:ext uri="{FF2B5EF4-FFF2-40B4-BE49-F238E27FC236}">
                <a16:creationId xmlns:a16="http://schemas.microsoft.com/office/drawing/2014/main" id="{03099A50-9364-1AA1-91BA-73358BED904F}"/>
              </a:ext>
            </a:extLst>
          </p:cNvPr>
          <p:cNvPicPr preferRelativeResize="0"/>
          <p:nvPr/>
        </p:nvPicPr>
        <p:blipFill rotWithShape="1">
          <a:blip r:embed="rId14">
            <a:alphaModFix/>
          </a:blip>
          <a:srcRect/>
          <a:stretch/>
        </p:blipFill>
        <p:spPr>
          <a:xfrm>
            <a:off x="494623" y="7195421"/>
            <a:ext cx="3517837" cy="1978782"/>
          </a:xfrm>
          <a:prstGeom prst="rect">
            <a:avLst/>
          </a:prstGeom>
          <a:noFill/>
          <a:ln>
            <a:noFill/>
          </a:ln>
        </p:spPr>
      </p:pic>
      <p:grpSp>
        <p:nvGrpSpPr>
          <p:cNvPr id="21" name="Google Shape;703;p32">
            <a:extLst>
              <a:ext uri="{FF2B5EF4-FFF2-40B4-BE49-F238E27FC236}">
                <a16:creationId xmlns:a16="http://schemas.microsoft.com/office/drawing/2014/main" id="{2245F71D-EB76-532E-4679-DC08E6239D55}"/>
              </a:ext>
            </a:extLst>
          </p:cNvPr>
          <p:cNvGrpSpPr/>
          <p:nvPr/>
        </p:nvGrpSpPr>
        <p:grpSpPr>
          <a:xfrm>
            <a:off x="9162620" y="4568359"/>
            <a:ext cx="3501948" cy="2051941"/>
            <a:chOff x="2498901" y="6507505"/>
            <a:chExt cx="2234837" cy="1265365"/>
          </a:xfrm>
        </p:grpSpPr>
        <p:sp>
          <p:nvSpPr>
            <p:cNvPr id="22" name="Google Shape;704;p32">
              <a:extLst>
                <a:ext uri="{FF2B5EF4-FFF2-40B4-BE49-F238E27FC236}">
                  <a16:creationId xmlns:a16="http://schemas.microsoft.com/office/drawing/2014/main" id="{E994C2B4-DC6D-16DF-3978-83BC39FDA26D}"/>
                </a:ext>
              </a:extLst>
            </p:cNvPr>
            <p:cNvSpPr/>
            <p:nvPr/>
          </p:nvSpPr>
          <p:spPr>
            <a:xfrm>
              <a:off x="2498901" y="6507505"/>
              <a:ext cx="2234837" cy="1265365"/>
            </a:xfrm>
            <a:prstGeom prst="rect">
              <a:avLst/>
            </a:prstGeom>
            <a:noFill/>
            <a:ln w="9525"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3" name="Google Shape;705;p32">
              <a:extLst>
                <a:ext uri="{FF2B5EF4-FFF2-40B4-BE49-F238E27FC236}">
                  <a16:creationId xmlns:a16="http://schemas.microsoft.com/office/drawing/2014/main" id="{3BC29094-80A5-A356-7DAB-4B8F32035C0E}"/>
                </a:ext>
              </a:extLst>
            </p:cNvPr>
            <p:cNvPicPr preferRelativeResize="0"/>
            <p:nvPr/>
          </p:nvPicPr>
          <p:blipFill rotWithShape="1">
            <a:blip r:embed="rId15">
              <a:alphaModFix/>
            </a:blip>
            <a:srcRect/>
            <a:stretch/>
          </p:blipFill>
          <p:spPr>
            <a:xfrm>
              <a:off x="2498901" y="6512551"/>
              <a:ext cx="2234837" cy="1257096"/>
            </a:xfrm>
            <a:prstGeom prst="rect">
              <a:avLst/>
            </a:prstGeom>
            <a:noFill/>
            <a:ln>
              <a:noFill/>
            </a:ln>
          </p:spPr>
        </p:pic>
      </p:grpSp>
      <p:pic>
        <p:nvPicPr>
          <p:cNvPr id="24" name="Google Shape;706;p32">
            <a:extLst>
              <a:ext uri="{FF2B5EF4-FFF2-40B4-BE49-F238E27FC236}">
                <a16:creationId xmlns:a16="http://schemas.microsoft.com/office/drawing/2014/main" id="{71687F36-B9FE-023C-7849-D52B42D00731}"/>
              </a:ext>
            </a:extLst>
          </p:cNvPr>
          <p:cNvPicPr preferRelativeResize="0"/>
          <p:nvPr/>
        </p:nvPicPr>
        <p:blipFill rotWithShape="1">
          <a:blip r:embed="rId16">
            <a:alphaModFix/>
          </a:blip>
          <a:srcRect/>
          <a:stretch/>
        </p:blipFill>
        <p:spPr>
          <a:xfrm>
            <a:off x="4705603" y="5648504"/>
            <a:ext cx="2011765" cy="1005883"/>
          </a:xfrm>
          <a:prstGeom prst="rect">
            <a:avLst/>
          </a:prstGeom>
          <a:noFill/>
          <a:ln>
            <a:noFill/>
          </a:ln>
        </p:spPr>
      </p:pic>
      <p:pic>
        <p:nvPicPr>
          <p:cNvPr id="25" name="Google Shape;707;p32" descr="ロゴ&#10;&#10;自動的に生成された説明">
            <a:extLst>
              <a:ext uri="{FF2B5EF4-FFF2-40B4-BE49-F238E27FC236}">
                <a16:creationId xmlns:a16="http://schemas.microsoft.com/office/drawing/2014/main" id="{777DE4F2-BFB4-50B7-B72D-D3F95AFAEDD3}"/>
              </a:ext>
            </a:extLst>
          </p:cNvPr>
          <p:cNvPicPr preferRelativeResize="0"/>
          <p:nvPr/>
        </p:nvPicPr>
        <p:blipFill rotWithShape="1">
          <a:blip r:embed="rId17">
            <a:alphaModFix/>
          </a:blip>
          <a:srcRect/>
          <a:stretch/>
        </p:blipFill>
        <p:spPr>
          <a:xfrm>
            <a:off x="13417291" y="5958126"/>
            <a:ext cx="1629872" cy="349258"/>
          </a:xfrm>
          <a:prstGeom prst="rect">
            <a:avLst/>
          </a:prstGeom>
          <a:noFill/>
          <a:ln>
            <a:noFill/>
          </a:ln>
        </p:spPr>
      </p:pic>
      <p:pic>
        <p:nvPicPr>
          <p:cNvPr id="26" name="Google Shape;708;p32" descr="スーツを着た男性&#10;&#10;自動的に生成された説明">
            <a:extLst>
              <a:ext uri="{FF2B5EF4-FFF2-40B4-BE49-F238E27FC236}">
                <a16:creationId xmlns:a16="http://schemas.microsoft.com/office/drawing/2014/main" id="{0A92F9C7-A5D5-C605-F322-18999C8D1E94}"/>
              </a:ext>
            </a:extLst>
          </p:cNvPr>
          <p:cNvPicPr preferRelativeResize="0"/>
          <p:nvPr/>
        </p:nvPicPr>
        <p:blipFill rotWithShape="1">
          <a:blip r:embed="rId18">
            <a:alphaModFix/>
          </a:blip>
          <a:srcRect/>
          <a:stretch/>
        </p:blipFill>
        <p:spPr>
          <a:xfrm>
            <a:off x="510001" y="4606210"/>
            <a:ext cx="3529499" cy="1985344"/>
          </a:xfrm>
          <a:prstGeom prst="rect">
            <a:avLst/>
          </a:prstGeom>
          <a:noFill/>
          <a:ln>
            <a:noFill/>
          </a:ln>
        </p:spPr>
      </p:pic>
      <p:sp>
        <p:nvSpPr>
          <p:cNvPr id="27" name="Google Shape;696;p32">
            <a:extLst>
              <a:ext uri="{FF2B5EF4-FFF2-40B4-BE49-F238E27FC236}">
                <a16:creationId xmlns:a16="http://schemas.microsoft.com/office/drawing/2014/main" id="{C5263759-0751-B1D4-594F-805C08D06CF9}"/>
              </a:ext>
            </a:extLst>
          </p:cNvPr>
          <p:cNvSpPr txBox="1"/>
          <p:nvPr/>
        </p:nvSpPr>
        <p:spPr>
          <a:xfrm>
            <a:off x="12829091" y="2680171"/>
            <a:ext cx="4544834" cy="65244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altLang="en-US" sz="1300">
                <a:latin typeface="Noto Sans JP"/>
                <a:ea typeface="Noto Sans JP"/>
                <a:cs typeface="Noto Sans JP"/>
                <a:sym typeface="Noto Sans JP"/>
              </a:rPr>
              <a:t>ビジネスの気づきとなる情報をお届けする</a:t>
            </a:r>
            <a:endParaRPr lang="en-US" altLang="ja-JP" sz="1300" dirty="0">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en-US" altLang="ja-JP" sz="1300" dirty="0">
                <a:latin typeface="Noto Sans JP"/>
                <a:ea typeface="Noto Sans JP"/>
                <a:cs typeface="Noto Sans JP"/>
                <a:sym typeface="Noto Sans JP"/>
              </a:rPr>
              <a:t>TOKYO PRIME</a:t>
            </a:r>
            <a:r>
              <a:rPr lang="ja-JP" altLang="en-US" sz="1300">
                <a:latin typeface="Noto Sans JP"/>
                <a:ea typeface="Noto Sans JP"/>
                <a:cs typeface="Noto Sans JP"/>
                <a:sym typeface="Noto Sans JP"/>
              </a:rPr>
              <a:t>の新自社番組</a:t>
            </a:r>
            <a:endParaRPr sz="900" u="sng" dirty="0">
              <a:solidFill>
                <a:schemeClr val="dk2"/>
              </a:solidFill>
              <a:latin typeface="Calibri"/>
              <a:ea typeface="Calibri"/>
              <a:cs typeface="Calibri"/>
              <a:sym typeface="Calibri"/>
            </a:endParaRPr>
          </a:p>
        </p:txBody>
      </p:sp>
      <p:sp>
        <p:nvSpPr>
          <p:cNvPr id="28" name="Google Shape;700;p32">
            <a:extLst>
              <a:ext uri="{FF2B5EF4-FFF2-40B4-BE49-F238E27FC236}">
                <a16:creationId xmlns:a16="http://schemas.microsoft.com/office/drawing/2014/main" id="{AD1F92DE-2897-7FEA-FF4B-8BA97AC6264A}"/>
              </a:ext>
            </a:extLst>
          </p:cNvPr>
          <p:cNvSpPr txBox="1"/>
          <p:nvPr/>
        </p:nvSpPr>
        <p:spPr>
          <a:xfrm>
            <a:off x="12789407" y="2301787"/>
            <a:ext cx="261642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Roboto"/>
              <a:buNone/>
            </a:pPr>
            <a:r>
              <a:rPr lang="en-US" altLang="ja-JP" sz="2000" b="0" i="0" u="none" strike="noStrike" cap="none" dirty="0">
                <a:solidFill>
                  <a:srgbClr val="000000"/>
                </a:solidFill>
                <a:latin typeface="Roboto"/>
                <a:ea typeface="Roboto"/>
                <a:cs typeface="Roboto"/>
                <a:sym typeface="Roboto"/>
              </a:rPr>
              <a:t>PRIME BIZ INSIGHT</a:t>
            </a:r>
            <a:endParaRPr sz="2000" b="0" i="0" u="none" strike="noStrike" cap="none" dirty="0">
              <a:solidFill>
                <a:srgbClr val="000000"/>
              </a:solidFill>
              <a:latin typeface="Roboto"/>
              <a:ea typeface="Roboto"/>
              <a:cs typeface="Roboto"/>
              <a:sym typeface="Roboto"/>
            </a:endParaRPr>
          </a:p>
        </p:txBody>
      </p:sp>
      <p:sp>
        <p:nvSpPr>
          <p:cNvPr id="31" name="Google Shape;700;p32">
            <a:extLst>
              <a:ext uri="{FF2B5EF4-FFF2-40B4-BE49-F238E27FC236}">
                <a16:creationId xmlns:a16="http://schemas.microsoft.com/office/drawing/2014/main" id="{8E78D8B1-D2DD-9C33-5934-F75D4AC1184D}"/>
              </a:ext>
            </a:extLst>
          </p:cNvPr>
          <p:cNvSpPr txBox="1"/>
          <p:nvPr/>
        </p:nvSpPr>
        <p:spPr>
          <a:xfrm>
            <a:off x="15135661" y="2198400"/>
            <a:ext cx="83614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Roboto"/>
              <a:buNone/>
            </a:pPr>
            <a:r>
              <a:rPr lang="en-US" altLang="ja-JP" sz="2000" b="1" i="0" u="none" strike="noStrike" cap="none" dirty="0">
                <a:solidFill>
                  <a:srgbClr val="FF8F1D"/>
                </a:solidFill>
                <a:latin typeface="Roboto"/>
                <a:ea typeface="Roboto"/>
                <a:cs typeface="Roboto"/>
                <a:sym typeface="Roboto"/>
              </a:rPr>
              <a:t>NEW</a:t>
            </a:r>
            <a:endParaRPr sz="2000" b="1" i="0" u="none" strike="noStrike" cap="none" dirty="0">
              <a:solidFill>
                <a:srgbClr val="FF8F1D"/>
              </a:solidFill>
              <a:latin typeface="Roboto"/>
              <a:ea typeface="Roboto"/>
              <a:cs typeface="Roboto"/>
              <a:sym typeface="Roboto"/>
            </a:endParaRPr>
          </a:p>
        </p:txBody>
      </p:sp>
      <p:pic>
        <p:nvPicPr>
          <p:cNvPr id="32" name="図 31">
            <a:extLst>
              <a:ext uri="{FF2B5EF4-FFF2-40B4-BE49-F238E27FC236}">
                <a16:creationId xmlns:a16="http://schemas.microsoft.com/office/drawing/2014/main" id="{8D438CD5-6DB3-A744-40EB-89BC18AFFF93}"/>
              </a:ext>
            </a:extLst>
          </p:cNvPr>
          <p:cNvPicPr>
            <a:picLocks noChangeAspect="1"/>
          </p:cNvPicPr>
          <p:nvPr/>
        </p:nvPicPr>
        <p:blipFill>
          <a:blip r:embed="rId19"/>
          <a:stretch>
            <a:fillRect/>
          </a:stretch>
        </p:blipFill>
        <p:spPr>
          <a:xfrm>
            <a:off x="9152785" y="2055322"/>
            <a:ext cx="3529498" cy="199627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3"/>
          <p:cNvSpPr txBox="1"/>
          <p:nvPr/>
        </p:nvSpPr>
        <p:spPr>
          <a:xfrm>
            <a:off x="531844" y="510988"/>
            <a:ext cx="65057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　</a:t>
            </a:r>
            <a:r>
              <a:rPr lang="ja-JP" sz="2800">
                <a:solidFill>
                  <a:schemeClr val="lt1"/>
                </a:solidFill>
                <a:latin typeface="Noto Sans JP"/>
                <a:ea typeface="Noto Sans JP"/>
                <a:cs typeface="Noto Sans JP"/>
                <a:sym typeface="Noto Sans JP"/>
              </a:rPr>
              <a:t>各制作メニュー詳細</a:t>
            </a:r>
            <a:endParaRPr sz="2800">
              <a:solidFill>
                <a:schemeClr val="lt1"/>
              </a:solidFill>
              <a:latin typeface="Noto Sans JP"/>
              <a:ea typeface="Noto Sans JP"/>
              <a:cs typeface="Noto Sans JP"/>
              <a:sym typeface="Noto Sans JP"/>
            </a:endParaRPr>
          </a:p>
        </p:txBody>
      </p:sp>
      <p:graphicFrame>
        <p:nvGraphicFramePr>
          <p:cNvPr id="724" name="Google Shape;724;p33"/>
          <p:cNvGraphicFramePr/>
          <p:nvPr>
            <p:extLst>
              <p:ext uri="{D42A27DB-BD31-4B8C-83A1-F6EECF244321}">
                <p14:modId xmlns:p14="http://schemas.microsoft.com/office/powerpoint/2010/main" val="1524658249"/>
              </p:ext>
            </p:extLst>
          </p:nvPr>
        </p:nvGraphicFramePr>
        <p:xfrm>
          <a:off x="326275" y="1701024"/>
          <a:ext cx="17771943" cy="7441645"/>
        </p:xfrm>
        <a:graphic>
          <a:graphicData uri="http://schemas.openxmlformats.org/drawingml/2006/table">
            <a:tbl>
              <a:tblPr firstRow="1" bandRow="1">
                <a:noFill/>
                <a:tableStyleId>{04DB5410-441A-4F2F-8A7F-62FE78DDF896}</a:tableStyleId>
              </a:tblPr>
              <a:tblGrid>
                <a:gridCol w="1864834">
                  <a:extLst>
                    <a:ext uri="{9D8B030D-6E8A-4147-A177-3AD203B41FA5}">
                      <a16:colId xmlns:a16="http://schemas.microsoft.com/office/drawing/2014/main" val="20000"/>
                    </a:ext>
                  </a:extLst>
                </a:gridCol>
                <a:gridCol w="2950234">
                  <a:extLst>
                    <a:ext uri="{9D8B030D-6E8A-4147-A177-3AD203B41FA5}">
                      <a16:colId xmlns:a16="http://schemas.microsoft.com/office/drawing/2014/main" val="20001"/>
                    </a:ext>
                  </a:extLst>
                </a:gridCol>
                <a:gridCol w="3105510">
                  <a:extLst>
                    <a:ext uri="{9D8B030D-6E8A-4147-A177-3AD203B41FA5}">
                      <a16:colId xmlns:a16="http://schemas.microsoft.com/office/drawing/2014/main" val="1347139955"/>
                    </a:ext>
                  </a:extLst>
                </a:gridCol>
                <a:gridCol w="3416060">
                  <a:extLst>
                    <a:ext uri="{9D8B030D-6E8A-4147-A177-3AD203B41FA5}">
                      <a16:colId xmlns:a16="http://schemas.microsoft.com/office/drawing/2014/main" val="2132436465"/>
                    </a:ext>
                  </a:extLst>
                </a:gridCol>
                <a:gridCol w="2921327">
                  <a:extLst>
                    <a:ext uri="{9D8B030D-6E8A-4147-A177-3AD203B41FA5}">
                      <a16:colId xmlns:a16="http://schemas.microsoft.com/office/drawing/2014/main" val="1099783380"/>
                    </a:ext>
                  </a:extLst>
                </a:gridCol>
                <a:gridCol w="270447">
                  <a:extLst>
                    <a:ext uri="{9D8B030D-6E8A-4147-A177-3AD203B41FA5}">
                      <a16:colId xmlns:a16="http://schemas.microsoft.com/office/drawing/2014/main" val="20004"/>
                    </a:ext>
                  </a:extLst>
                </a:gridCol>
                <a:gridCol w="3243531">
                  <a:extLst>
                    <a:ext uri="{9D8B030D-6E8A-4147-A177-3AD203B41FA5}">
                      <a16:colId xmlns:a16="http://schemas.microsoft.com/office/drawing/2014/main" val="118850367"/>
                    </a:ext>
                  </a:extLst>
                </a:gridCol>
              </a:tblGrid>
              <a:tr h="45779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制作メニュー名</a:t>
                      </a:r>
                      <a:endParaRPr sz="16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「ひみつのPRIME」Tie-up</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sz="1200" b="0" i="0" u="none" strike="noStrike" cap="none" dirty="0">
                          <a:solidFill>
                            <a:schemeClr val="lt1"/>
                          </a:solidFill>
                          <a:latin typeface="Noto Sans JP"/>
                          <a:ea typeface="Noto Sans JP"/>
                          <a:cs typeface="Noto Sans JP"/>
                          <a:sym typeface="Noto Sans JP"/>
                        </a:rPr>
                        <a:t>PRIME BIZ INSIGHT</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TOKYO PRIME VOICE</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ニュースフル</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tc gridSpan="2">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Ride On NIKKEI</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tc hMerge="1">
                  <a:txBody>
                    <a:bodyPr/>
                    <a:lstStyle/>
                    <a:p>
                      <a:pPr marL="0" marR="0" lvl="0" indent="0" algn="ctr" rtl="0">
                        <a:lnSpc>
                          <a:spcPct val="120000"/>
                        </a:lnSpc>
                        <a:spcBef>
                          <a:spcPts val="0"/>
                        </a:spcBef>
                        <a:spcAft>
                          <a:spcPts val="0"/>
                        </a:spcAft>
                        <a:buClr>
                          <a:schemeClr val="lt1"/>
                        </a:buClr>
                        <a:buSzPts val="1200"/>
                        <a:buFont typeface="Noto Sans JP"/>
                        <a:buNone/>
                      </a:pP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565922">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掲載可能</a:t>
                      </a:r>
                      <a:endParaRPr sz="1600" b="0" i="0" u="none" strike="noStrike" cap="none">
                        <a:solidFill>
                          <a:srgbClr val="F0F2FB"/>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ポジション</a:t>
                      </a:r>
                      <a:endParaRPr sz="16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gridSpan="6">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2nd Contents枠部分、または3rd Contents枠部分に記載</a:t>
                      </a:r>
                      <a:endParaRPr sz="1200" b="0" i="0" u="none" strike="noStrike" cap="none" dirty="0">
                        <a:solidFill>
                          <a:srgbClr val="AAAAAA"/>
                        </a:solidFill>
                        <a:latin typeface="Noto Sans JP"/>
                        <a:ea typeface="Noto Sans JP"/>
                        <a:cs typeface="Noto Sans JP"/>
                        <a:sym typeface="Noto Sans JP"/>
                      </a:endParaRPr>
                    </a:p>
                    <a:p>
                      <a:pPr marL="171450" marR="0" lvl="0" indent="-171450" algn="l" rtl="0">
                        <a:lnSpc>
                          <a:spcPct val="120000"/>
                        </a:lnSpc>
                        <a:spcBef>
                          <a:spcPts val="0"/>
                        </a:spcBef>
                        <a:spcAft>
                          <a:spcPts val="0"/>
                        </a:spcAft>
                        <a:buClr>
                          <a:srgbClr val="AAAAAA"/>
                        </a:buClr>
                        <a:buSzPts val="1200"/>
                        <a:buFont typeface="Arial"/>
                        <a:buChar char="※"/>
                      </a:pPr>
                      <a:r>
                        <a:rPr lang="ja-JP" sz="1200" b="0" i="0" u="none" strike="noStrike" cap="none">
                          <a:solidFill>
                            <a:srgbClr val="AAAAAA"/>
                          </a:solidFill>
                          <a:latin typeface="Noto Sans JP"/>
                          <a:ea typeface="Noto Sans JP"/>
                          <a:cs typeface="Noto Sans JP"/>
                          <a:sym typeface="Noto Sans JP"/>
                        </a:rPr>
                        <a:t>広告枠部分に掲載する動画広告は別途ご用意頂く必要があります</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hMerge="1">
                  <a:txBody>
                    <a:bodyPr/>
                    <a:lstStyle/>
                    <a:p>
                      <a:endParaRPr kumimoji="1" lang="ja-JP" altLang="en-US"/>
                    </a:p>
                  </a:txBody>
                  <a:tcPr>
                    <a:lnL w="9525" cap="flat" cmpd="sng" algn="ctr">
                      <a:solidFill>
                        <a:srgbClr val="AEABAB"/>
                      </a:solidFill>
                      <a:prstDash val="solid"/>
                      <a:round/>
                      <a:headEnd type="none" w="sm" len="sm"/>
                      <a:tailEnd type="none" w="sm" len="sm"/>
                    </a:lnL>
                    <a:lnT w="9525" cap="flat" cmpd="sng" algn="ctr">
                      <a:solidFill>
                        <a:srgbClr val="AEABAB"/>
                      </a:solidFill>
                      <a:prstDash val="solid"/>
                      <a:round/>
                      <a:headEnd type="none" w="sm" len="sm"/>
                      <a:tailEnd type="none" w="sm" len="sm"/>
                    </a:lnT>
                  </a:tcPr>
                </a:tc>
                <a:tc hMerge="1">
                  <a:txBody>
                    <a:bodyPr/>
                    <a:lstStyle/>
                    <a:p>
                      <a:endParaRPr kumimoji="1" lang="ja-JP" altLang="en-US"/>
                    </a:p>
                  </a:txBody>
                  <a:tcPr>
                    <a:lnL w="9525" cap="flat" cmpd="sng" algn="ctr">
                      <a:solidFill>
                        <a:srgbClr val="AEABAB"/>
                      </a:solidFill>
                      <a:prstDash val="solid"/>
                      <a:round/>
                      <a:headEnd type="none" w="sm" len="sm"/>
                      <a:tailEnd type="none" w="sm" len="sm"/>
                    </a:lnL>
                    <a:lnT w="9525" cap="flat" cmpd="sng" algn="ctr">
                      <a:solidFill>
                        <a:srgbClr val="AEABAB"/>
                      </a:solidFill>
                      <a:prstDash val="solid"/>
                      <a:round/>
                      <a:headEnd type="none" w="sm" len="sm"/>
                      <a:tailEnd type="none" w="sm" len="sm"/>
                    </a:lnT>
                  </a:tcPr>
                </a:tc>
                <a:tc hMerge="1">
                  <a:txBody>
                    <a:bodyPr/>
                    <a:lstStyle/>
                    <a:p>
                      <a:endParaRPr kumimoji="1" lang="ja-JP" altLang="en-US"/>
                    </a:p>
                  </a:txBody>
                  <a:tcPr>
                    <a:lnL w="9525" cap="flat" cmpd="sng" algn="ctr">
                      <a:solidFill>
                        <a:srgbClr val="AEABAB"/>
                      </a:solidFill>
                      <a:prstDash val="solid"/>
                      <a:round/>
                      <a:headEnd type="none" w="sm" len="sm"/>
                      <a:tailEnd type="none" w="sm" len="sm"/>
                    </a:lnL>
                    <a:lnT w="9525" cap="flat" cmpd="sng" algn="ctr">
                      <a:solidFill>
                        <a:srgbClr val="AEABAB"/>
                      </a:solidFill>
                      <a:prstDash val="solid"/>
                      <a:round/>
                      <a:headEnd type="none" w="sm" len="sm"/>
                      <a:tailEnd type="none" w="sm" len="sm"/>
                    </a:lnT>
                  </a:tcPr>
                </a:tc>
                <a:tc hMerge="1">
                  <a:txBody>
                    <a:bodyPr/>
                    <a:lstStyle/>
                    <a:p>
                      <a:endParaRPr lang="ja-JP"/>
                    </a:p>
                  </a:txBody>
                  <a:tcPr/>
                </a:tc>
                <a:tc hMerge="1">
                  <a:txBody>
                    <a:bodyPr/>
                    <a:lstStyle/>
                    <a:p>
                      <a:pPr marL="171450" marR="0" lvl="0" indent="-171450" algn="l" rtl="0">
                        <a:lnSpc>
                          <a:spcPct val="120000"/>
                        </a:lnSpc>
                        <a:spcBef>
                          <a:spcPts val="0"/>
                        </a:spcBef>
                        <a:spcAft>
                          <a:spcPts val="0"/>
                        </a:spcAft>
                        <a:buClr>
                          <a:srgbClr val="AAAAAA"/>
                        </a:buClr>
                        <a:buSzPts val="1200"/>
                        <a:buFont typeface="Arial"/>
                        <a:buChar char="※"/>
                      </a:pP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466728">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制作動画本数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gridSpan="6">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30秒：1本</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noFill/>
                  </a:tcPr>
                </a:tc>
                <a:tc hMerge="1">
                  <a:txBody>
                    <a:bodyPr/>
                    <a:lstStyle/>
                    <a:p>
                      <a:endParaRPr kumimoji="1" lang="ja-JP" altLang="en-US"/>
                    </a:p>
                  </a:txBody>
                  <a:tcPr>
                    <a:lnL w="9525" cap="flat" cmpd="sng" algn="ctr">
                      <a:solidFill>
                        <a:srgbClr val="AEABAB"/>
                      </a:solidFill>
                      <a:prstDash val="solid"/>
                      <a:round/>
                      <a:headEnd type="none" w="sm" len="sm"/>
                      <a:tailEnd type="none" w="sm" len="sm"/>
                    </a:lnL>
                  </a:tcPr>
                </a:tc>
                <a:tc hMerge="1">
                  <a:txBody>
                    <a:bodyPr/>
                    <a:lstStyle/>
                    <a:p>
                      <a:endParaRPr kumimoji="1" lang="ja-JP" altLang="en-US"/>
                    </a:p>
                  </a:txBody>
                  <a:tcPr>
                    <a:lnL w="9525" cap="flat" cmpd="sng" algn="ctr">
                      <a:solidFill>
                        <a:srgbClr val="AEABAB"/>
                      </a:solidFill>
                      <a:prstDash val="solid"/>
                      <a:round/>
                      <a:headEnd type="none" w="sm" len="sm"/>
                      <a:tailEnd type="none" w="sm" len="sm"/>
                    </a:lnL>
                  </a:tcPr>
                </a:tc>
                <a:tc hMerge="1">
                  <a:txBody>
                    <a:bodyPr/>
                    <a:lstStyle/>
                    <a:p>
                      <a:endParaRPr kumimoji="1" lang="ja-JP" altLang="en-US"/>
                    </a:p>
                  </a:txBody>
                  <a:tcPr>
                    <a:lnL w="9525" cap="flat" cmpd="sng" algn="ctr">
                      <a:solidFill>
                        <a:srgbClr val="AEABAB"/>
                      </a:solidFill>
                      <a:prstDash val="solid"/>
                      <a:round/>
                      <a:headEnd type="none" w="sm" len="sm"/>
                      <a:tailEnd type="none" w="sm" len="sm"/>
                    </a:lnL>
                  </a:tcPr>
                </a:tc>
                <a:tc hMerge="1">
                  <a:txBody>
                    <a:bodyPr/>
                    <a:lstStyle/>
                    <a:p>
                      <a:endParaRPr lang="ja-JP"/>
                    </a:p>
                  </a:txBody>
                  <a:tcPr/>
                </a:tc>
                <a:tc hMerge="1">
                  <a:txBody>
                    <a:bodyPr/>
                    <a:lstStyle/>
                    <a:p>
                      <a:pPr marL="0" marR="0" lvl="0" indent="0" algn="l" rtl="0">
                        <a:lnSpc>
                          <a:spcPct val="100000"/>
                        </a:lnSpc>
                        <a:spcBef>
                          <a:spcPts val="0"/>
                        </a:spcBef>
                        <a:spcAft>
                          <a:spcPts val="0"/>
                        </a:spcAft>
                        <a:buClr>
                          <a:srgbClr val="113766"/>
                        </a:buClr>
                        <a:buSzPts val="1000"/>
                        <a:buFont typeface="Arial"/>
                        <a:buNone/>
                      </a:pP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466728">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共同制作会社</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dof株式会社</a:t>
                      </a:r>
                      <a:endParaRPr sz="12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altLang="en-US" sz="1200" b="0" i="0" u="none" strike="noStrike" cap="none">
                          <a:solidFill>
                            <a:schemeClr val="tx1"/>
                          </a:solidFill>
                          <a:latin typeface="Noto Sans JP"/>
                          <a:ea typeface="Noto Sans JP"/>
                          <a:cs typeface="Noto Sans JP"/>
                          <a:sym typeface="Noto Sans JP"/>
                        </a:rPr>
                        <a:t>株式会社</a:t>
                      </a:r>
                      <a:r>
                        <a:rPr lang="en-US" altLang="ja-JP" sz="1200" b="0" i="0" u="none" strike="noStrike" cap="none" dirty="0">
                          <a:solidFill>
                            <a:schemeClr val="tx1"/>
                          </a:solidFill>
                          <a:latin typeface="Noto Sans JP"/>
                          <a:ea typeface="Noto Sans JP"/>
                          <a:cs typeface="Noto Sans JP"/>
                          <a:sym typeface="Noto Sans JP"/>
                        </a:rPr>
                        <a:t>Offbeat</a:t>
                      </a:r>
                      <a:endParaRPr sz="12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lgn="ctr">
                      <a:solidFill>
                        <a:srgbClr val="AEABAB"/>
                      </a:solidFill>
                      <a:prstDash val="solid"/>
                      <a:round/>
                      <a:headEnd type="none" w="sm" len="sm"/>
                      <a:tailEnd type="none" w="sm" len="sm"/>
                    </a:lnB>
                    <a:noFill/>
                  </a:tcPr>
                </a:tc>
                <a:tc>
                  <a:txBody>
                    <a:bodyPr/>
                    <a:lstStyle/>
                    <a:p>
                      <a:r>
                        <a:rPr lang="ja-JP" sz="1400" b="0" i="0" u="none" strike="noStrike" cap="none">
                          <a:solidFill>
                            <a:schemeClr val="dk1"/>
                          </a:solidFill>
                          <a:latin typeface="Noto Sans JP"/>
                          <a:ea typeface="Noto Sans JP"/>
                          <a:cs typeface="Noto Sans JP"/>
                          <a:sym typeface="Noto Sans JP"/>
                        </a:rPr>
                        <a:t>株式会社BitStar</a:t>
                      </a:r>
                      <a:endParaRPr kumimoji="1" lang="ja-JP" altLang="en-US"/>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lgn="ctr">
                      <a:solidFill>
                        <a:srgbClr val="AEABAB"/>
                      </a:solidFill>
                      <a:prstDash val="solid"/>
                      <a:round/>
                      <a:headEnd type="none" w="sm" len="sm"/>
                      <a:tailEnd type="none" w="sm" len="sm"/>
                    </a:lnB>
                    <a:noFill/>
                  </a:tcPr>
                </a:tc>
                <a:tc gridSpan="2">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株式会社ダイス</a:t>
                      </a:r>
                      <a:endParaRPr sz="14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lgn="ctr">
                      <a:solidFill>
                        <a:srgbClr val="AEABAB"/>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日本経済新聞社 N Brand Studio</a:t>
                      </a:r>
                      <a:endParaRPr sz="11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日本経済新聞社 N Brand Studio</a:t>
                      </a:r>
                      <a:endParaRPr sz="11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466728">
                <a:tc>
                  <a:txBody>
                    <a:bodyPr/>
                    <a:lstStyle/>
                    <a:p>
                      <a:pPr marL="0" marR="0" lvl="0" indent="0" algn="ctr" rtl="0">
                        <a:lnSpc>
                          <a:spcPct val="100000"/>
                        </a:lnSpc>
                        <a:spcBef>
                          <a:spcPts val="0"/>
                        </a:spcBef>
                        <a:spcAft>
                          <a:spcPts val="0"/>
                        </a:spcAft>
                        <a:buClr>
                          <a:schemeClr val="lt1"/>
                        </a:buClr>
                        <a:buSzPts val="1600"/>
                        <a:buFont typeface="Noto Sans JP"/>
                        <a:buNone/>
                      </a:pPr>
                      <a:r>
                        <a:rPr lang="ja-JP" sz="1600" b="0" i="0" u="none" strike="noStrike" cap="none">
                          <a:solidFill>
                            <a:schemeClr val="lt1"/>
                          </a:solidFill>
                          <a:latin typeface="Noto Sans JP"/>
                          <a:ea typeface="Noto Sans JP"/>
                          <a:cs typeface="Noto Sans JP"/>
                          <a:sym typeface="Noto Sans JP"/>
                        </a:rPr>
                        <a:t>制作費用</a:t>
                      </a:r>
                      <a:endParaRPr sz="1600" b="0" i="0" u="none" strike="noStrike" cap="none">
                        <a:solidFill>
                          <a:schemeClr val="lt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400万円（グロス税抜）</a:t>
                      </a:r>
                      <a:endParaRPr sz="14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t>50万円（グロス税抜）</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a:txBody>
                    <a:bodyPr/>
                    <a:lstStyle/>
                    <a:p>
                      <a:r>
                        <a:rPr lang="ja-JP" sz="1400" b="0" i="0" u="none" strike="noStrike" cap="none">
                          <a:solidFill>
                            <a:schemeClr val="dk1"/>
                          </a:solidFill>
                          <a:latin typeface="Noto Sans JP"/>
                          <a:ea typeface="Noto Sans JP"/>
                          <a:cs typeface="Noto Sans JP"/>
                          <a:sym typeface="Noto Sans JP"/>
                        </a:rPr>
                        <a:t>250万円（グロス税抜）</a:t>
                      </a:r>
                      <a:endParaRPr kumimoji="1" lang="ja-JP" altLang="en-US"/>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gridSpan="2">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140万円（グロス税抜）</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2</a:t>
                      </a:r>
                      <a:r>
                        <a:rPr lang="en-US" altLang="ja-JP" sz="1400" b="0" i="0" u="none" strike="noStrike" cap="none" dirty="0">
                          <a:solidFill>
                            <a:schemeClr val="dk1"/>
                          </a:solidFill>
                          <a:latin typeface="Noto Sans JP"/>
                          <a:ea typeface="Noto Sans JP"/>
                          <a:cs typeface="Noto Sans JP"/>
                          <a:sym typeface="Noto Sans JP"/>
                        </a:rPr>
                        <a:t>50</a:t>
                      </a:r>
                      <a:r>
                        <a:rPr lang="ja-JP" sz="1400" b="0" i="0" u="none" strike="noStrike" cap="none">
                          <a:solidFill>
                            <a:schemeClr val="dk1"/>
                          </a:solidFill>
                          <a:latin typeface="Noto Sans JP"/>
                          <a:ea typeface="Noto Sans JP"/>
                          <a:cs typeface="Noto Sans JP"/>
                          <a:sym typeface="Noto Sans JP"/>
                        </a:rPr>
                        <a:t>万円（グロス税抜）</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2</a:t>
                      </a:r>
                      <a:r>
                        <a:rPr lang="en-US" altLang="ja-JP" sz="1400" b="0" i="0" u="none" strike="noStrike" cap="none">
                          <a:solidFill>
                            <a:schemeClr val="dk1"/>
                          </a:solidFill>
                          <a:latin typeface="Noto Sans JP"/>
                          <a:ea typeface="Noto Sans JP"/>
                          <a:cs typeface="Noto Sans JP"/>
                          <a:sym typeface="Noto Sans JP"/>
                        </a:rPr>
                        <a:t>50</a:t>
                      </a:r>
                      <a:r>
                        <a:rPr lang="ja-JP" sz="1400" b="0" i="0" u="none" strike="noStrike" cap="none">
                          <a:solidFill>
                            <a:schemeClr val="dk1"/>
                          </a:solidFill>
                          <a:latin typeface="Noto Sans JP"/>
                          <a:ea typeface="Noto Sans JP"/>
                          <a:cs typeface="Noto Sans JP"/>
                          <a:sym typeface="Noto Sans JP"/>
                        </a:rPr>
                        <a:t>万円（グロス税抜）</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466728">
                <a:tc>
                  <a:txBody>
                    <a:bodyPr/>
                    <a:lstStyle/>
                    <a:p>
                      <a:pPr marL="0" marR="0" lvl="0" indent="0" algn="ctr" rtl="0">
                        <a:lnSpc>
                          <a:spcPct val="100000"/>
                        </a:lnSpc>
                        <a:spcBef>
                          <a:spcPts val="0"/>
                        </a:spcBef>
                        <a:spcAft>
                          <a:spcPts val="0"/>
                        </a:spcAft>
                        <a:buClr>
                          <a:schemeClr val="lt1"/>
                        </a:buClr>
                        <a:buSzPts val="1600"/>
                        <a:buFont typeface="Noto Sans JP"/>
                        <a:buNone/>
                      </a:pPr>
                      <a:r>
                        <a:rPr lang="ja-JP" sz="1600" b="0" i="0" u="none" strike="noStrike" cap="none">
                          <a:solidFill>
                            <a:schemeClr val="lt1"/>
                          </a:solidFill>
                          <a:latin typeface="Noto Sans JP"/>
                          <a:ea typeface="Noto Sans JP"/>
                          <a:cs typeface="Noto Sans JP"/>
                          <a:sym typeface="Noto Sans JP"/>
                        </a:rPr>
                        <a:t>制作目安期間</a:t>
                      </a:r>
                      <a:endParaRPr sz="1600" b="0" i="0" u="none" strike="noStrike" cap="none">
                        <a:solidFill>
                          <a:schemeClr val="lt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約2ヶ月</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dirty="0"/>
                        <a:t>2</a:t>
                      </a:r>
                      <a:r>
                        <a:rPr lang="ja-JP" altLang="en-US"/>
                        <a:t>週間</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a:txBody>
                    <a:bodyPr/>
                    <a:lstStyle/>
                    <a:p>
                      <a:r>
                        <a:rPr lang="ja-JP" sz="1400" b="0" i="0" u="none" strike="noStrike" cap="none">
                          <a:solidFill>
                            <a:schemeClr val="dk1"/>
                          </a:solidFill>
                          <a:latin typeface="Noto Sans JP"/>
                          <a:ea typeface="Noto Sans JP"/>
                          <a:cs typeface="Noto Sans JP"/>
                          <a:sym typeface="Noto Sans JP"/>
                        </a:rPr>
                        <a:t>約2.5ヶ月</a:t>
                      </a:r>
                      <a:endParaRPr kumimoji="1" lang="ja-JP" altLang="en-US"/>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gridSpan="2">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約1.5ヶ月</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約2ヶ月</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約2ヶ月</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4257049">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制作条件</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初週の放映は2nd Contents枠での放映を条件とします</a:t>
                      </a:r>
                      <a:endParaRPr sz="1000" dirty="0"/>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「ひみつの</a:t>
                      </a:r>
                      <a:r>
                        <a:rPr lang="en-US" altLang="ja-JP" sz="1000" b="0" i="0" u="none" strike="noStrike" cap="none" dirty="0">
                          <a:solidFill>
                            <a:schemeClr val="dk1"/>
                          </a:solidFill>
                          <a:latin typeface="Noto Sans JP"/>
                          <a:ea typeface="Noto Sans JP"/>
                          <a:cs typeface="Noto Sans JP"/>
                          <a:sym typeface="Noto Sans JP"/>
                        </a:rPr>
                        <a:t>PRIME</a:t>
                      </a:r>
                      <a:r>
                        <a:rPr lang="ja-JP" altLang="en-US" sz="1000" b="0" i="0" u="none" strike="noStrike" cap="none">
                          <a:solidFill>
                            <a:schemeClr val="dk1"/>
                          </a:solidFill>
                          <a:latin typeface="Noto Sans JP"/>
                          <a:ea typeface="Noto Sans JP"/>
                          <a:cs typeface="Noto Sans JP"/>
                          <a:sym typeface="Noto Sans JP"/>
                        </a:rPr>
                        <a:t>」</a:t>
                      </a:r>
                      <a:r>
                        <a:rPr lang="en-US" altLang="ja-JP" sz="1000" b="0" i="0" u="none" strike="noStrike" cap="none" dirty="0">
                          <a:solidFill>
                            <a:schemeClr val="dk1"/>
                          </a:solidFill>
                          <a:latin typeface="Noto Sans JP"/>
                          <a:ea typeface="Noto Sans JP"/>
                          <a:cs typeface="Noto Sans JP"/>
                          <a:sym typeface="Noto Sans JP"/>
                        </a:rPr>
                        <a:t>Tie-up</a:t>
                      </a:r>
                      <a:r>
                        <a:rPr lang="ja-JP" altLang="en-US" sz="1000" b="0" i="0" u="none" strike="noStrike" cap="none">
                          <a:solidFill>
                            <a:schemeClr val="dk1"/>
                          </a:solidFill>
                          <a:latin typeface="Noto Sans JP"/>
                          <a:ea typeface="Noto Sans JP"/>
                          <a:cs typeface="Noto Sans JP"/>
                          <a:sym typeface="Noto Sans JP"/>
                        </a:rPr>
                        <a:t>と</a:t>
                      </a:r>
                      <a:r>
                        <a:rPr lang="ja-JP" sz="1000" b="0" i="0" u="none" strike="noStrike" cap="none">
                          <a:solidFill>
                            <a:schemeClr val="dk1"/>
                          </a:solidFill>
                          <a:latin typeface="Noto Sans JP"/>
                          <a:ea typeface="Noto Sans JP"/>
                          <a:cs typeface="Noto Sans JP"/>
                          <a:sym typeface="Noto Sans JP"/>
                        </a:rPr>
                        <a:t>セット購入時は2nd Contents[FULL]200万円</a:t>
                      </a:r>
                      <a:r>
                        <a:rPr lang="en-US" altLang="ja-JP" sz="1000" b="0" i="0" u="none" strike="noStrike" cap="none" dirty="0">
                          <a:solidFill>
                            <a:schemeClr val="dk1"/>
                          </a:solidFill>
                          <a:latin typeface="Noto Sans JP"/>
                          <a:ea typeface="Noto Sans JP"/>
                          <a:cs typeface="Noto Sans JP"/>
                          <a:sym typeface="Noto Sans JP"/>
                        </a:rPr>
                        <a:t>/</a:t>
                      </a:r>
                      <a:r>
                        <a:rPr lang="ja-JP" sz="1000" b="0" i="0" u="none" strike="noStrike" cap="none">
                          <a:solidFill>
                            <a:schemeClr val="dk1"/>
                          </a:solidFill>
                          <a:latin typeface="Noto Sans JP"/>
                          <a:ea typeface="Noto Sans JP"/>
                          <a:cs typeface="Noto Sans JP"/>
                          <a:sym typeface="Noto Sans JP"/>
                        </a:rPr>
                        <a:t>[HALF]100万円割引いたします（グロス・税抜）</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撮影：1日</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撮影場所：1箇所、都内近郊、株式会社IRISにて手配</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音楽：著作権フリー音源1曲</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動画ファイルはMP4形式で納品</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動画の二次利用範囲はご相談ください</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修正回数は2回まで</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素材の使用期間は、最初の掲載から6ヶ月間となります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TOKYO PRIMEの公式YouTubeチャンネルに許可をいただいて掲載する場合があります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二次利用及び注意事項はP.35を参照ください</a:t>
                      </a:r>
                      <a:endParaRPr sz="1000" b="0" i="0" u="none" strike="noStrike" cap="none" dirty="0">
                        <a:solidFill>
                          <a:srgbClr val="AAAAAA"/>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ja-JP" altLang="en-US" sz="1000">
                          <a:latin typeface="Noto Sans JP"/>
                          <a:ea typeface="Noto Sans JP"/>
                          <a:cs typeface="Noto Sans JP"/>
                          <a:sym typeface="Noto Sans JP"/>
                        </a:rPr>
                        <a:t>なし</a:t>
                      </a:r>
                      <a:endParaRPr lang="en-US" altLang="ja-JP" sz="1000" dirty="0">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ご提供いただくもの</a:t>
                      </a:r>
                      <a:endParaRPr lang="en-US" altLang="ja-JP" sz="1000" b="0" i="0" u="none" strike="noStrike" cap="none"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000" b="0" i="0" u="none" strike="noStrike" cap="none">
                          <a:solidFill>
                            <a:schemeClr val="dk1"/>
                          </a:solidFill>
                          <a:latin typeface="Noto Sans JP" panose="020B0200000000000000" pitchFamily="34" charset="-128"/>
                          <a:ea typeface="Noto Sans JP" panose="020B0200000000000000" pitchFamily="34" charset="-128"/>
                          <a:cs typeface="Noto Sans JP"/>
                          <a:sym typeface="Noto Sans JP"/>
                        </a:rPr>
                        <a:t>　┗</a:t>
                      </a: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ヒアリングシート</a:t>
                      </a:r>
                      <a:b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b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　┗企業</a:t>
                      </a:r>
                      <a:r>
                        <a:rPr kumimoji="0" lang="en" altLang="ja-JP" sz="1000" b="0" i="0" u="none" strike="noStrike" kern="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or</a:t>
                      </a: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サービスロゴ</a:t>
                      </a:r>
                      <a:b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b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　┗訴求したい内容がわかる静止画、動画</a:t>
                      </a:r>
                      <a:endParaRPr kumimoji="0" lang="en-US" altLang="ja-JP" sz="1000" b="0" i="0" u="none" strike="noStrike" kern="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　（許諾済みのものでお願いします。）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音楽：著作権フリー音源</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曲</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6</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dirty="0">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endParaRPr lang="en-US" altLang="ja-JP" sz="1000" b="0" i="0" u="none" strike="noStrike" cap="none" dirty="0">
                        <a:solidFill>
                          <a:schemeClr val="dk1"/>
                        </a:solidFill>
                        <a:latin typeface="Noto Sans JP"/>
                        <a:ea typeface="Noto Sans JP"/>
                        <a:cs typeface="Noto Sans JP"/>
                        <a:sym typeface="Noto Sans JP"/>
                      </a:endParaRPr>
                    </a:p>
                    <a:p>
                      <a:pPr marL="177800" marR="0" lvl="0" indent="-177800" algn="l" defTabSz="914400" rtl="0" eaLnBrk="1" fontAlgn="auto" latinLnBrk="0" hangingPunct="1">
                        <a:lnSpc>
                          <a:spcPct val="140000"/>
                        </a:lnSpc>
                        <a:spcBef>
                          <a:spcPts val="0"/>
                        </a:spcBef>
                        <a:spcAft>
                          <a:spcPts val="0"/>
                        </a:spcAft>
                        <a:buClr>
                          <a:schemeClr val="dk1"/>
                        </a:buClr>
                        <a:buSzPts val="1100"/>
                        <a:buFont typeface="Arial"/>
                        <a:buChar char="•"/>
                        <a:tabLst/>
                        <a:defRP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endParaRPr lang="ja-JP" altLang="en-US" sz="1000" b="0" i="0" u="none" strike="noStrike" cap="none">
                        <a:solidFill>
                          <a:srgbClr val="AAAAAA"/>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日</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撮影場所：</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箇所、都内近郊、依頼主にて手配</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遠隔地の場合、交通費・宿泊費は別途請求</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オフィス不可の場合、別途スタジオレンタル費発生</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出演者：依頼主にて手配（</a:t>
                      </a:r>
                      <a:r>
                        <a:rPr lang="en-US" altLang="ja-JP" sz="1000" b="0" i="0" u="none" strike="noStrike" cap="none" dirty="0">
                          <a:solidFill>
                            <a:schemeClr val="dk1"/>
                          </a:solidFill>
                          <a:latin typeface="Noto Sans JP"/>
                          <a:ea typeface="Noto Sans JP"/>
                          <a:cs typeface="Noto Sans JP"/>
                          <a:sym typeface="Noto Sans JP"/>
                        </a:rPr>
                        <a:t>1〜2</a:t>
                      </a:r>
                      <a:r>
                        <a:rPr lang="ja-JP" altLang="en-US" sz="1000" b="0" i="0" u="none" strike="noStrike" cap="none">
                          <a:solidFill>
                            <a:schemeClr val="dk1"/>
                          </a:solidFill>
                          <a:latin typeface="Noto Sans JP"/>
                          <a:ea typeface="Noto Sans JP"/>
                          <a:cs typeface="Noto Sans JP"/>
                          <a:sym typeface="Noto Sans JP"/>
                        </a:rPr>
                        <a:t>名程度想定）</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音楽：著作権フリー音源</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曲</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GB"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動画の二次利用範囲はご相談ください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6</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撮影なしご希望の場合は、ご相談ください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ナレーション、アニメーションなし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b="0" i="0" u="none" strike="noStrike" cap="none" dirty="0">
                          <a:solidFill>
                            <a:schemeClr val="dk1"/>
                          </a:solidFill>
                          <a:latin typeface="Noto Sans JP"/>
                          <a:ea typeface="Noto Sans JP"/>
                          <a:cs typeface="Noto Sans JP"/>
                          <a:sym typeface="Noto Sans JP"/>
                        </a:rPr>
                        <a:t>2</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GB"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GB"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endParaRPr kumimoji="1" lang="ja-JP" altLang="en-US"/>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gridSpan="2">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コンシューマー向けの新商品のみ実施可能</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日</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撮影場所：依頼主オフィス・会議室など、依頼主にて手配</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遠隔地の場合、交通費・宿泊費は別途請求</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オフィス不可の場合、別途スタジオレンタル費発生</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出演者：依頼主にて手配（</a:t>
                      </a:r>
                      <a:r>
                        <a:rPr lang="en-US" altLang="ja-JP" sz="1000" b="0" i="0" u="none" strike="noStrike" cap="none" dirty="0">
                          <a:solidFill>
                            <a:schemeClr val="dk1"/>
                          </a:solidFill>
                          <a:latin typeface="Noto Sans JP"/>
                          <a:ea typeface="Noto Sans JP"/>
                          <a:cs typeface="Noto Sans JP"/>
                          <a:sym typeface="Noto Sans JP"/>
                        </a:rPr>
                        <a:t>1〜2</a:t>
                      </a:r>
                      <a:r>
                        <a:rPr lang="ja-JP" altLang="en-US" sz="1000" b="0" i="0" u="none" strike="noStrike" cap="none">
                          <a:solidFill>
                            <a:schemeClr val="dk1"/>
                          </a:solidFill>
                          <a:latin typeface="Noto Sans JP"/>
                          <a:ea typeface="Noto Sans JP"/>
                          <a:cs typeface="Noto Sans JP"/>
                          <a:sym typeface="Noto Sans JP"/>
                        </a:rPr>
                        <a:t>名程度想定）</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音楽：番組既定の音楽</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GB"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動画の二次利用範囲はご相談ください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3</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ナレーション、アニメーションなし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b="0" i="0" u="none" strike="noStrike" cap="none" dirty="0">
                          <a:solidFill>
                            <a:schemeClr val="dk1"/>
                          </a:solidFill>
                          <a:latin typeface="Noto Sans JP"/>
                          <a:ea typeface="Noto Sans JP"/>
                          <a:cs typeface="Noto Sans JP"/>
                          <a:sym typeface="Noto Sans JP"/>
                        </a:rPr>
                        <a:t>2</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GB"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GB"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endParaRPr lang="ja-JP" altLang="en-US" sz="10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hMerge="1">
                  <a:txBody>
                    <a:bodyPr/>
                    <a:lstStyle/>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撮影：1日</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撮影場所：1箇所、都内近郊、依頼主にて手配</a:t>
                      </a:r>
                      <a:endParaRPr sz="1000" b="0" i="0" u="none" strike="noStrike" cap="none" dirty="0">
                        <a:solidFill>
                          <a:schemeClr val="dk1"/>
                        </a:solidFill>
                        <a:latin typeface="Noto Sans JP"/>
                        <a:ea typeface="Noto Sans JP"/>
                        <a:cs typeface="Noto Sans JP"/>
                        <a:sym typeface="Noto Sans JP"/>
                      </a:endParaRPr>
                    </a:p>
                    <a:p>
                      <a:pPr marL="355600" marR="0" lvl="0" indent="-177800" algn="l" rtl="0">
                        <a:lnSpc>
                          <a:spcPct val="140000"/>
                        </a:lnSpc>
                        <a:spcBef>
                          <a:spcPts val="0"/>
                        </a:spcBef>
                        <a:spcAft>
                          <a:spcPts val="0"/>
                        </a:spcAft>
                        <a:buClr>
                          <a:srgbClr val="8C8C8C"/>
                        </a:buClr>
                        <a:buSzPts val="900"/>
                        <a:buFont typeface="Arial"/>
                        <a:buChar char="※"/>
                      </a:pPr>
                      <a:r>
                        <a:rPr lang="ja-JP" sz="1000" b="0" i="0" u="none" strike="noStrike" cap="none">
                          <a:solidFill>
                            <a:srgbClr val="8C8C8C"/>
                          </a:solidFill>
                          <a:latin typeface="Noto Sans JP"/>
                          <a:ea typeface="Noto Sans JP"/>
                          <a:cs typeface="Noto Sans JP"/>
                          <a:sym typeface="Noto Sans JP"/>
                        </a:rPr>
                        <a:t>遠隔地の場合、交通費・宿泊費は別途請求</a:t>
                      </a:r>
                      <a:endParaRPr sz="1000" b="0" i="0" u="none" strike="noStrike" cap="none" dirty="0">
                        <a:solidFill>
                          <a:srgbClr val="8C8C8C"/>
                        </a:solidFill>
                        <a:latin typeface="Noto Sans JP"/>
                        <a:ea typeface="Noto Sans JP"/>
                        <a:cs typeface="Noto Sans JP"/>
                        <a:sym typeface="Noto Sans JP"/>
                      </a:endParaRPr>
                    </a:p>
                    <a:p>
                      <a:pPr marL="355600" marR="0" lvl="0" indent="-177800" algn="l" rtl="0">
                        <a:lnSpc>
                          <a:spcPct val="140000"/>
                        </a:lnSpc>
                        <a:spcBef>
                          <a:spcPts val="0"/>
                        </a:spcBef>
                        <a:spcAft>
                          <a:spcPts val="0"/>
                        </a:spcAft>
                        <a:buClr>
                          <a:srgbClr val="8C8C8C"/>
                        </a:buClr>
                        <a:buSzPts val="900"/>
                        <a:buFont typeface="Arial"/>
                        <a:buChar char="※"/>
                      </a:pPr>
                      <a:r>
                        <a:rPr lang="ja-JP" sz="1000" b="0" i="0" u="none" strike="noStrike" cap="none">
                          <a:solidFill>
                            <a:srgbClr val="8C8C8C"/>
                          </a:solidFill>
                          <a:latin typeface="Noto Sans JP"/>
                          <a:ea typeface="Noto Sans JP"/>
                          <a:cs typeface="Noto Sans JP"/>
                          <a:sym typeface="Noto Sans JP"/>
                        </a:rPr>
                        <a:t>オフィス不可の場合、別途スタジオレンタル費発生</a:t>
                      </a:r>
                      <a:endParaRPr sz="1000" b="0" i="0" u="none" strike="noStrike" cap="none" dirty="0">
                        <a:solidFill>
                          <a:srgbClr val="8C8C8C"/>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出演者：依頼主にて手配（1〜2名程度想定）</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音楽：著作権フリー音源1曲</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動画ファイルはMP4形式で納品</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動画の二次利用範囲はご相談ください</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u="none" strike="noStrike" cap="none">
                          <a:latin typeface="Noto Sans JP"/>
                          <a:ea typeface="Noto Sans JP"/>
                          <a:cs typeface="Noto Sans JP"/>
                          <a:sym typeface="Noto Sans JP"/>
                        </a:rPr>
                        <a:t>素材の使用期間は、最初の掲載から6ヶ月間となります。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撮影なしご希望の場合は、ご相談ください</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ナレーション、アニメーションなし</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修正回数は2回まで</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TOKYO PRIMEの公式YouTubeチャンネルに許可をいただいて掲載する場合があります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二次利用及び注意事項はP.35を参照ください</a:t>
                      </a:r>
                      <a:endParaRPr sz="10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日</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撮影場所：</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箇所、都内近郊、依頼主にて手配</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遠隔地の場合、交通費・宿泊費は別途請求</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オフィス不可の場合、別途スタジオレンタル費発生</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出演者：依頼主にて手配（</a:t>
                      </a:r>
                      <a:r>
                        <a:rPr lang="en-US" altLang="ja-JP" sz="1000" b="0" i="0" u="none" strike="noStrike" cap="none" dirty="0">
                          <a:solidFill>
                            <a:schemeClr val="dk1"/>
                          </a:solidFill>
                          <a:latin typeface="Noto Sans JP"/>
                          <a:ea typeface="Noto Sans JP"/>
                          <a:cs typeface="Noto Sans JP"/>
                          <a:sym typeface="Noto Sans JP"/>
                        </a:rPr>
                        <a:t>1〜2</a:t>
                      </a:r>
                      <a:r>
                        <a:rPr lang="ja-JP" altLang="en-US" sz="1000" b="0" i="0" u="none" strike="noStrike" cap="none">
                          <a:solidFill>
                            <a:schemeClr val="dk1"/>
                          </a:solidFill>
                          <a:latin typeface="Noto Sans JP"/>
                          <a:ea typeface="Noto Sans JP"/>
                          <a:cs typeface="Noto Sans JP"/>
                          <a:sym typeface="Noto Sans JP"/>
                        </a:rPr>
                        <a:t>名程度想定）</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音楽：著作権フリー音源</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曲</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GB"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動画の二次利用範囲はご相談ください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6</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撮影なしご希望の場合は、ご相談ください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ナレーション、アニメーションなし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b="0" i="0" u="none" strike="noStrike" cap="none" dirty="0">
                          <a:solidFill>
                            <a:schemeClr val="dk1"/>
                          </a:solidFill>
                          <a:latin typeface="Noto Sans JP"/>
                          <a:ea typeface="Noto Sans JP"/>
                          <a:cs typeface="Noto Sans JP"/>
                          <a:sym typeface="Noto Sans JP"/>
                        </a:rPr>
                        <a:t>2</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GB"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GB"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endParaRPr sz="10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6"/>
                  </a:ext>
                </a:extLst>
              </a:tr>
            </a:tbl>
          </a:graphicData>
        </a:graphic>
      </p:graphicFrame>
      <p:sp>
        <p:nvSpPr>
          <p:cNvPr id="725" name="Google Shape;725;p33"/>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33</a:t>
            </a:fld>
            <a:endParaRPr sz="2000" b="1" i="0" dirty="0">
              <a:solidFill>
                <a:srgbClr val="AAAAAA"/>
              </a:solidFill>
              <a:latin typeface="Roboto Black"/>
              <a:ea typeface="Roboto Black"/>
              <a:cs typeface="Roboto Black"/>
              <a:sym typeface="Roboto Black"/>
            </a:endParaRPr>
          </a:p>
        </p:txBody>
      </p:sp>
      <p:sp>
        <p:nvSpPr>
          <p:cNvPr id="726" name="Google Shape;726;p33"/>
          <p:cNvSpPr txBox="1"/>
          <p:nvPr/>
        </p:nvSpPr>
        <p:spPr>
          <a:xfrm>
            <a:off x="6810409" y="572703"/>
            <a:ext cx="5232202"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ご要望に応じて最適な制作メニューをご活用ください</a:t>
            </a:r>
            <a:endParaRPr sz="1600" dirty="0">
              <a:solidFill>
                <a:schemeClr val="lt1"/>
              </a:solidFill>
              <a:latin typeface="Noto Sans JP"/>
              <a:ea typeface="Noto Sans JP"/>
              <a:cs typeface="Noto Sans JP"/>
              <a:sym typeface="Noto Sans J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3" name="Google Shape;733;p34"/>
          <p:cNvSpPr txBox="1"/>
          <p:nvPr/>
        </p:nvSpPr>
        <p:spPr>
          <a:xfrm>
            <a:off x="531844" y="510988"/>
            <a:ext cx="65057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　</a:t>
            </a:r>
            <a:r>
              <a:rPr lang="ja-JP" sz="2800">
                <a:solidFill>
                  <a:schemeClr val="lt1"/>
                </a:solidFill>
                <a:latin typeface="Noto Sans JP"/>
                <a:ea typeface="Noto Sans JP"/>
                <a:cs typeface="Noto Sans JP"/>
                <a:sym typeface="Noto Sans JP"/>
              </a:rPr>
              <a:t>制作スケジュール</a:t>
            </a:r>
            <a:endParaRPr sz="2800">
              <a:solidFill>
                <a:schemeClr val="lt1"/>
              </a:solidFill>
              <a:latin typeface="Noto Sans JP"/>
              <a:ea typeface="Noto Sans JP"/>
              <a:cs typeface="Noto Sans JP"/>
              <a:sym typeface="Noto Sans JP"/>
            </a:endParaRPr>
          </a:p>
        </p:txBody>
      </p:sp>
      <p:sp>
        <p:nvSpPr>
          <p:cNvPr id="759" name="Google Shape;759;p34"/>
          <p:cNvSpPr txBox="1"/>
          <p:nvPr/>
        </p:nvSpPr>
        <p:spPr>
          <a:xfrm>
            <a:off x="503238" y="9279287"/>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34</a:t>
            </a:fld>
            <a:endParaRPr sz="2000" b="1" i="0" dirty="0">
              <a:solidFill>
                <a:srgbClr val="AAAAAA"/>
              </a:solidFill>
              <a:latin typeface="Roboto Black"/>
              <a:ea typeface="Roboto Black"/>
              <a:cs typeface="Roboto Black"/>
              <a:sym typeface="Roboto Black"/>
            </a:endParaRPr>
          </a:p>
        </p:txBody>
      </p:sp>
      <p:grpSp>
        <p:nvGrpSpPr>
          <p:cNvPr id="39" name="グループ化 38">
            <a:extLst>
              <a:ext uri="{FF2B5EF4-FFF2-40B4-BE49-F238E27FC236}">
                <a16:creationId xmlns:a16="http://schemas.microsoft.com/office/drawing/2014/main" id="{06633FDE-B610-B286-D433-7D5D56AEB435}"/>
              </a:ext>
            </a:extLst>
          </p:cNvPr>
          <p:cNvGrpSpPr/>
          <p:nvPr/>
        </p:nvGrpSpPr>
        <p:grpSpPr>
          <a:xfrm>
            <a:off x="503238" y="2028138"/>
            <a:ext cx="3331324" cy="7251596"/>
            <a:chOff x="326276" y="1913209"/>
            <a:chExt cx="3331324" cy="7251596"/>
          </a:xfrm>
        </p:grpSpPr>
        <p:graphicFrame>
          <p:nvGraphicFramePr>
            <p:cNvPr id="2" name="Google Shape;724;p33">
              <a:extLst>
                <a:ext uri="{FF2B5EF4-FFF2-40B4-BE49-F238E27FC236}">
                  <a16:creationId xmlns:a16="http://schemas.microsoft.com/office/drawing/2014/main" id="{B625CA73-6494-A447-1AA2-D8C41A63A790}"/>
                </a:ext>
              </a:extLst>
            </p:cNvPr>
            <p:cNvGraphicFramePr/>
            <p:nvPr>
              <p:extLst>
                <p:ext uri="{D42A27DB-BD31-4B8C-83A1-F6EECF244321}">
                  <p14:modId xmlns:p14="http://schemas.microsoft.com/office/powerpoint/2010/main" val="1302129005"/>
                </p:ext>
              </p:extLst>
            </p:nvPr>
          </p:nvGraphicFramePr>
          <p:xfrm>
            <a:off x="326276" y="1913209"/>
            <a:ext cx="3331324" cy="7251596"/>
          </p:xfrm>
          <a:graphic>
            <a:graphicData uri="http://schemas.openxmlformats.org/drawingml/2006/table">
              <a:tbl>
                <a:tblPr firstRow="1" bandRow="1">
                  <a:noFill/>
                  <a:tableStyleId>{04DB5410-441A-4F2F-8A7F-62FE78DDF896}</a:tableStyleId>
                </a:tblPr>
                <a:tblGrid>
                  <a:gridCol w="1423696">
                    <a:extLst>
                      <a:ext uri="{9D8B030D-6E8A-4147-A177-3AD203B41FA5}">
                        <a16:colId xmlns:a16="http://schemas.microsoft.com/office/drawing/2014/main" val="20000"/>
                      </a:ext>
                    </a:extLst>
                  </a:gridCol>
                  <a:gridCol w="1907628">
                    <a:extLst>
                      <a:ext uri="{9D8B030D-6E8A-4147-A177-3AD203B41FA5}">
                        <a16:colId xmlns:a16="http://schemas.microsoft.com/office/drawing/2014/main" val="20001"/>
                      </a:ext>
                    </a:extLst>
                  </a:gridCol>
                </a:tblGrid>
                <a:tr h="832668">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400" b="0" i="0" u="none" strike="noStrike" cap="none">
                            <a:solidFill>
                              <a:schemeClr val="lt1"/>
                            </a:solidFill>
                            <a:latin typeface="Noto Sans JP"/>
                            <a:ea typeface="Noto Sans JP"/>
                            <a:cs typeface="Noto Sans JP"/>
                            <a:sym typeface="Noto Sans JP"/>
                          </a:rPr>
                          <a:t>「ひみつのPRIME」</a:t>
                        </a:r>
                        <a:endParaRPr lang="en-US" altLang="ja-JP" sz="1400" b="0" i="0" u="none" strike="noStrike" cap="none" dirty="0">
                          <a:solidFill>
                            <a:schemeClr val="lt1"/>
                          </a:solidFill>
                          <a:latin typeface="Noto Sans JP"/>
                          <a:ea typeface="Noto Sans JP"/>
                          <a:cs typeface="Noto Sans JP"/>
                          <a:sym typeface="Noto Sans JP"/>
                        </a:endParaRPr>
                      </a:p>
                      <a:p>
                        <a:pPr marL="0" marR="0" lvl="0" indent="0" algn="ctr" rtl="0">
                          <a:lnSpc>
                            <a:spcPct val="120000"/>
                          </a:lnSpc>
                          <a:spcBef>
                            <a:spcPts val="0"/>
                          </a:spcBef>
                          <a:spcAft>
                            <a:spcPts val="0"/>
                          </a:spcAft>
                          <a:buClr>
                            <a:schemeClr val="lt1"/>
                          </a:buClr>
                          <a:buSzPts val="1200"/>
                          <a:buFont typeface="Noto Sans JP"/>
                          <a:buNone/>
                        </a:pPr>
                        <a:r>
                          <a:rPr lang="ja-JP" sz="1400" b="0" i="0" u="none" strike="noStrike" cap="none">
                            <a:solidFill>
                              <a:schemeClr val="lt1"/>
                            </a:solidFill>
                            <a:latin typeface="Noto Sans JP"/>
                            <a:ea typeface="Noto Sans JP"/>
                            <a:cs typeface="Noto Sans JP"/>
                            <a:sym typeface="Noto Sans JP"/>
                          </a:rPr>
                          <a:t>Tie-up</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200" b="0" i="0" u="none" strike="noStrike" cap="none">
                            <a:solidFill>
                              <a:schemeClr val="tx1"/>
                            </a:solidFill>
                            <a:latin typeface="Noto Sans JP"/>
                            <a:ea typeface="Noto Sans JP"/>
                            <a:cs typeface="Noto Sans JP"/>
                            <a:sym typeface="Noto Sans JP"/>
                          </a:rPr>
                          <a:t>ヒヤリングシート</a:t>
                        </a:r>
                        <a:endParaRPr lang="en-US" altLang="ja-JP" sz="12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200" b="0" i="0" u="none" strike="noStrike" cap="none">
                            <a:solidFill>
                              <a:schemeClr val="tx1"/>
                            </a:solidFill>
                            <a:latin typeface="Noto Sans JP"/>
                            <a:ea typeface="Noto Sans JP"/>
                            <a:cs typeface="Noto Sans JP"/>
                            <a:sym typeface="Noto Sans JP"/>
                          </a:rPr>
                          <a:t>記入</a:t>
                        </a:r>
                        <a:endParaRPr sz="12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40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台本作成</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35</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30営業日前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802366">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仮編集期間</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900" b="0" i="0" u="none" strike="noStrike" cap="none">
                            <a:solidFill>
                              <a:schemeClr val="tx1"/>
                            </a:solidFill>
                            <a:latin typeface="Noto Sans JP"/>
                            <a:ea typeface="Noto Sans JP"/>
                            <a:cs typeface="Noto Sans JP"/>
                            <a:sym typeface="Noto Sans JP"/>
                          </a:rPr>
                          <a:t>（フィードバック含）</a:t>
                        </a:r>
                        <a:endParaRPr sz="9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30</a:t>
                        </a:r>
                        <a:r>
                          <a:rPr lang="en-US" altLang="ja-JP" sz="1300" b="0" i="0" u="none" strike="noStrike" cap="none" dirty="0">
                            <a:solidFill>
                              <a:schemeClr val="tx1"/>
                            </a:solidFill>
                            <a:latin typeface="Noto Sans JP"/>
                            <a:ea typeface="Noto Sans JP"/>
                            <a:cs typeface="Noto Sans JP"/>
                            <a:sym typeface="Noto Sans JP"/>
                          </a:rPr>
                          <a:t>〜25</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802366">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音声収録</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20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本編集</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defTabSz="914400" rtl="0" eaLnBrk="1" fontAlgn="auto" latinLnBrk="0" hangingPunct="1">
                          <a:lnSpc>
                            <a:spcPct val="140000"/>
                          </a:lnSpc>
                          <a:spcBef>
                            <a:spcPts val="0"/>
                          </a:spcBef>
                          <a:spcAft>
                            <a:spcPts val="0"/>
                          </a:spcAft>
                          <a:buClr>
                            <a:srgbClr val="F0F2FB"/>
                          </a:buClr>
                          <a:buSzPts val="1600"/>
                          <a:buFont typeface="Noto Sans JP"/>
                          <a:buNone/>
                          <a:tabLst/>
                          <a:defRPr/>
                        </a:pPr>
                        <a:r>
                          <a:rPr lang="ja-JP" altLang="en-US" sz="900" b="0" i="0" u="none" strike="noStrike" cap="none">
                            <a:solidFill>
                              <a:schemeClr val="tx1"/>
                            </a:solidFill>
                            <a:latin typeface="Noto Sans JP"/>
                            <a:ea typeface="Noto Sans JP"/>
                            <a:cs typeface="Noto Sans JP"/>
                            <a:sym typeface="Noto Sans JP"/>
                          </a:rPr>
                          <a:t>（フィードバック含）</a:t>
                        </a: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100"/>
                          <a:buFontTx/>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100"/>
                          <a:buFontTx/>
                          <a:buNone/>
                        </a:pPr>
                        <a:r>
                          <a:rPr lang="en-US" sz="1300" b="0" i="0" u="none" strike="noStrike" cap="none" dirty="0">
                            <a:solidFill>
                              <a:schemeClr val="tx1"/>
                            </a:solidFill>
                            <a:latin typeface="Noto Sans JP"/>
                            <a:ea typeface="Noto Sans JP"/>
                            <a:cs typeface="Noto Sans JP"/>
                            <a:sym typeface="Noto Sans JP"/>
                          </a:rPr>
                          <a:t>15</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1065119551"/>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lang="en-US" altLang="ja-JP"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100"/>
                          <a:buFontTx/>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100"/>
                          <a:buFontTx/>
                          <a:buNone/>
                        </a:pPr>
                        <a:r>
                          <a:rPr lang="en-US"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2187105484"/>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7" name="Google Shape;804;p34">
              <a:extLst>
                <a:ext uri="{FF2B5EF4-FFF2-40B4-BE49-F238E27FC236}">
                  <a16:creationId xmlns:a16="http://schemas.microsoft.com/office/drawing/2014/main" id="{A808A3A9-8F1C-D6B4-5888-9B612A0F3ADF}"/>
                </a:ext>
              </a:extLst>
            </p:cNvPr>
            <p:cNvSpPr/>
            <p:nvPr/>
          </p:nvSpPr>
          <p:spPr>
            <a:xfrm rot="3600000">
              <a:off x="942019" y="343783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04;p34">
              <a:extLst>
                <a:ext uri="{FF2B5EF4-FFF2-40B4-BE49-F238E27FC236}">
                  <a16:creationId xmlns:a16="http://schemas.microsoft.com/office/drawing/2014/main" id="{7F698309-BD45-69A8-F040-EA9AAF77C722}"/>
                </a:ext>
              </a:extLst>
            </p:cNvPr>
            <p:cNvSpPr/>
            <p:nvPr/>
          </p:nvSpPr>
          <p:spPr>
            <a:xfrm rot="3600000">
              <a:off x="942019" y="423798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804;p34">
              <a:extLst>
                <a:ext uri="{FF2B5EF4-FFF2-40B4-BE49-F238E27FC236}">
                  <a16:creationId xmlns:a16="http://schemas.microsoft.com/office/drawing/2014/main" id="{E14B6204-92C8-F133-454B-E8D286819399}"/>
                </a:ext>
              </a:extLst>
            </p:cNvPr>
            <p:cNvSpPr/>
            <p:nvPr/>
          </p:nvSpPr>
          <p:spPr>
            <a:xfrm rot="3600000">
              <a:off x="942019" y="5038132"/>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804;p34">
              <a:extLst>
                <a:ext uri="{FF2B5EF4-FFF2-40B4-BE49-F238E27FC236}">
                  <a16:creationId xmlns:a16="http://schemas.microsoft.com/office/drawing/2014/main" id="{46C7EC1A-E153-C6B3-B2D9-8A4B4B101E43}"/>
                </a:ext>
              </a:extLst>
            </p:cNvPr>
            <p:cNvSpPr/>
            <p:nvPr/>
          </p:nvSpPr>
          <p:spPr>
            <a:xfrm rot="3600000">
              <a:off x="942019" y="5838283"/>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804;p34">
              <a:extLst>
                <a:ext uri="{FF2B5EF4-FFF2-40B4-BE49-F238E27FC236}">
                  <a16:creationId xmlns:a16="http://schemas.microsoft.com/office/drawing/2014/main" id="{EA0886B1-9C86-A0E6-390D-9C04F753F270}"/>
                </a:ext>
              </a:extLst>
            </p:cNvPr>
            <p:cNvSpPr/>
            <p:nvPr/>
          </p:nvSpPr>
          <p:spPr>
            <a:xfrm rot="3600000">
              <a:off x="942019" y="663843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804;p34">
              <a:extLst>
                <a:ext uri="{FF2B5EF4-FFF2-40B4-BE49-F238E27FC236}">
                  <a16:creationId xmlns:a16="http://schemas.microsoft.com/office/drawing/2014/main" id="{9C3E7485-1423-9622-8B7C-111EEE61EA1D}"/>
                </a:ext>
              </a:extLst>
            </p:cNvPr>
            <p:cNvSpPr/>
            <p:nvPr/>
          </p:nvSpPr>
          <p:spPr>
            <a:xfrm rot="3600000">
              <a:off x="942019" y="7438585"/>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804;p34">
              <a:extLst>
                <a:ext uri="{FF2B5EF4-FFF2-40B4-BE49-F238E27FC236}">
                  <a16:creationId xmlns:a16="http://schemas.microsoft.com/office/drawing/2014/main" id="{4BD24914-4B5B-EB97-0484-A52AAD9BCEB0}"/>
                </a:ext>
              </a:extLst>
            </p:cNvPr>
            <p:cNvSpPr/>
            <p:nvPr/>
          </p:nvSpPr>
          <p:spPr>
            <a:xfrm rot="3600000">
              <a:off x="957787" y="8238738"/>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5" name="グループ化 34">
            <a:extLst>
              <a:ext uri="{FF2B5EF4-FFF2-40B4-BE49-F238E27FC236}">
                <a16:creationId xmlns:a16="http://schemas.microsoft.com/office/drawing/2014/main" id="{ACB6A939-4FE9-EFAF-F5C8-8407365FE6C4}"/>
              </a:ext>
            </a:extLst>
          </p:cNvPr>
          <p:cNvGrpSpPr/>
          <p:nvPr/>
        </p:nvGrpSpPr>
        <p:grpSpPr>
          <a:xfrm>
            <a:off x="7478338" y="2034427"/>
            <a:ext cx="3331324" cy="7244860"/>
            <a:chOff x="5161582" y="1913209"/>
            <a:chExt cx="3331324" cy="7244860"/>
          </a:xfrm>
        </p:grpSpPr>
        <p:graphicFrame>
          <p:nvGraphicFramePr>
            <p:cNvPr id="4" name="Google Shape;724;p33">
              <a:extLst>
                <a:ext uri="{FF2B5EF4-FFF2-40B4-BE49-F238E27FC236}">
                  <a16:creationId xmlns:a16="http://schemas.microsoft.com/office/drawing/2014/main" id="{6E67F383-7F7B-6403-B981-EBBC0FAC97C6}"/>
                </a:ext>
              </a:extLst>
            </p:cNvPr>
            <p:cNvGraphicFramePr/>
            <p:nvPr>
              <p:extLst>
                <p:ext uri="{D42A27DB-BD31-4B8C-83A1-F6EECF244321}">
                  <p14:modId xmlns:p14="http://schemas.microsoft.com/office/powerpoint/2010/main" val="3849597008"/>
                </p:ext>
              </p:extLst>
            </p:nvPr>
          </p:nvGraphicFramePr>
          <p:xfrm>
            <a:off x="5161582" y="1913209"/>
            <a:ext cx="3331324" cy="7244860"/>
          </p:xfrm>
          <a:graphic>
            <a:graphicData uri="http://schemas.openxmlformats.org/drawingml/2006/table">
              <a:tbl>
                <a:tblPr firstRow="1" bandRow="1">
                  <a:noFill/>
                  <a:tableStyleId>{04DB5410-441A-4F2F-8A7F-62FE78DDF896}</a:tableStyleId>
                </a:tblPr>
                <a:tblGrid>
                  <a:gridCol w="1665662">
                    <a:extLst>
                      <a:ext uri="{9D8B030D-6E8A-4147-A177-3AD203B41FA5}">
                        <a16:colId xmlns:a16="http://schemas.microsoft.com/office/drawing/2014/main" val="20000"/>
                      </a:ext>
                    </a:extLst>
                  </a:gridCol>
                  <a:gridCol w="1665662">
                    <a:extLst>
                      <a:ext uri="{9D8B030D-6E8A-4147-A177-3AD203B41FA5}">
                        <a16:colId xmlns:a16="http://schemas.microsoft.com/office/drawing/2014/main" val="20001"/>
                      </a:ext>
                    </a:extLst>
                  </a:gridCol>
                </a:tblGrid>
                <a:tr h="831640">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altLang="ja-JP" sz="1600" b="0" i="0" u="none" strike="noStrike" cap="none" dirty="0">
                            <a:solidFill>
                              <a:schemeClr val="lt1"/>
                            </a:solidFill>
                            <a:latin typeface="Noto Sans JP"/>
                            <a:ea typeface="Noto Sans JP"/>
                            <a:cs typeface="Noto Sans JP"/>
                            <a:sym typeface="Noto Sans JP"/>
                          </a:rPr>
                          <a:t>TOKYO PRIME</a:t>
                        </a:r>
                      </a:p>
                      <a:p>
                        <a:pPr marL="0" marR="0" lvl="0" indent="0" algn="ctr" rtl="0">
                          <a:lnSpc>
                            <a:spcPct val="120000"/>
                          </a:lnSpc>
                          <a:spcBef>
                            <a:spcPts val="0"/>
                          </a:spcBef>
                          <a:spcAft>
                            <a:spcPts val="0"/>
                          </a:spcAft>
                          <a:buClr>
                            <a:schemeClr val="lt1"/>
                          </a:buClr>
                          <a:buSzPts val="1200"/>
                          <a:buFont typeface="Noto Sans JP"/>
                          <a:buNone/>
                        </a:pPr>
                        <a:r>
                          <a:rPr lang="en-US" sz="1600" b="0" i="0" u="none" strike="noStrike" cap="none" dirty="0">
                            <a:solidFill>
                              <a:schemeClr val="lt1"/>
                            </a:solidFill>
                            <a:latin typeface="Noto Sans JP"/>
                            <a:ea typeface="Noto Sans JP"/>
                            <a:sym typeface="Noto Sans JP"/>
                          </a:rPr>
                          <a:t>VOICE</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事前すり合わせ</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ロケハン期間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50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撮影準備・</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40〜30</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編集期間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30〜20営業日前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フィードバック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修正期間</a:t>
                        </a:r>
                        <a:endParaRPr sz="11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20</a:t>
                        </a: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14" name="Google Shape;804;p34">
              <a:extLst>
                <a:ext uri="{FF2B5EF4-FFF2-40B4-BE49-F238E27FC236}">
                  <a16:creationId xmlns:a16="http://schemas.microsoft.com/office/drawing/2014/main" id="{9F6B0EBC-0578-3CC6-5E36-F230D72C2665}"/>
                </a:ext>
              </a:extLst>
            </p:cNvPr>
            <p:cNvSpPr/>
            <p:nvPr/>
          </p:nvSpPr>
          <p:spPr>
            <a:xfrm rot="3600000">
              <a:off x="5926080" y="367698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804;p34">
              <a:extLst>
                <a:ext uri="{FF2B5EF4-FFF2-40B4-BE49-F238E27FC236}">
                  <a16:creationId xmlns:a16="http://schemas.microsoft.com/office/drawing/2014/main" id="{0CBBEE81-F161-2460-F971-73C857531244}"/>
                </a:ext>
              </a:extLst>
            </p:cNvPr>
            <p:cNvSpPr/>
            <p:nvPr/>
          </p:nvSpPr>
          <p:spPr>
            <a:xfrm rot="3600000">
              <a:off x="5926080" y="4749915"/>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804;p34">
              <a:extLst>
                <a:ext uri="{FF2B5EF4-FFF2-40B4-BE49-F238E27FC236}">
                  <a16:creationId xmlns:a16="http://schemas.microsoft.com/office/drawing/2014/main" id="{125473E6-8C10-B658-B89A-D3AEBA36A6D0}"/>
                </a:ext>
              </a:extLst>
            </p:cNvPr>
            <p:cNvSpPr/>
            <p:nvPr/>
          </p:nvSpPr>
          <p:spPr>
            <a:xfrm rot="3600000">
              <a:off x="5926080" y="582285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804;p34">
              <a:extLst>
                <a:ext uri="{FF2B5EF4-FFF2-40B4-BE49-F238E27FC236}">
                  <a16:creationId xmlns:a16="http://schemas.microsoft.com/office/drawing/2014/main" id="{56675D81-7BF9-F4A4-F082-45B27B6C317C}"/>
                </a:ext>
              </a:extLst>
            </p:cNvPr>
            <p:cNvSpPr/>
            <p:nvPr/>
          </p:nvSpPr>
          <p:spPr>
            <a:xfrm rot="3600000">
              <a:off x="5926080" y="6895785"/>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04;p34">
              <a:extLst>
                <a:ext uri="{FF2B5EF4-FFF2-40B4-BE49-F238E27FC236}">
                  <a16:creationId xmlns:a16="http://schemas.microsoft.com/office/drawing/2014/main" id="{A1F5D7D1-8AF5-CDEA-D0AF-141B2A090336}"/>
                </a:ext>
              </a:extLst>
            </p:cNvPr>
            <p:cNvSpPr/>
            <p:nvPr/>
          </p:nvSpPr>
          <p:spPr>
            <a:xfrm rot="3600000">
              <a:off x="5926079" y="7968719"/>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7" name="グループ化 36">
            <a:extLst>
              <a:ext uri="{FF2B5EF4-FFF2-40B4-BE49-F238E27FC236}">
                <a16:creationId xmlns:a16="http://schemas.microsoft.com/office/drawing/2014/main" id="{8E81B12C-DAD2-F71D-FB16-6190BF8E4462}"/>
              </a:ext>
            </a:extLst>
          </p:cNvPr>
          <p:cNvGrpSpPr/>
          <p:nvPr/>
        </p:nvGrpSpPr>
        <p:grpSpPr>
          <a:xfrm>
            <a:off x="10979177" y="2034427"/>
            <a:ext cx="3331324" cy="7244860"/>
            <a:chOff x="7049866" y="1927784"/>
            <a:chExt cx="3331324" cy="7244860"/>
          </a:xfrm>
        </p:grpSpPr>
        <p:graphicFrame>
          <p:nvGraphicFramePr>
            <p:cNvPr id="5" name="Google Shape;724;p33">
              <a:extLst>
                <a:ext uri="{FF2B5EF4-FFF2-40B4-BE49-F238E27FC236}">
                  <a16:creationId xmlns:a16="http://schemas.microsoft.com/office/drawing/2014/main" id="{6E144782-8B26-5D2D-36CE-9E94E144C92D}"/>
                </a:ext>
              </a:extLst>
            </p:cNvPr>
            <p:cNvGraphicFramePr/>
            <p:nvPr>
              <p:extLst>
                <p:ext uri="{D42A27DB-BD31-4B8C-83A1-F6EECF244321}">
                  <p14:modId xmlns:p14="http://schemas.microsoft.com/office/powerpoint/2010/main" val="1022875690"/>
                </p:ext>
              </p:extLst>
            </p:nvPr>
          </p:nvGraphicFramePr>
          <p:xfrm>
            <a:off x="7049866" y="1927784"/>
            <a:ext cx="3331324" cy="7244860"/>
          </p:xfrm>
          <a:graphic>
            <a:graphicData uri="http://schemas.openxmlformats.org/drawingml/2006/table">
              <a:tbl>
                <a:tblPr firstRow="1" bandRow="1">
                  <a:noFill/>
                  <a:tableStyleId>{04DB5410-441A-4F2F-8A7F-62FE78DDF896}</a:tableStyleId>
                </a:tblPr>
                <a:tblGrid>
                  <a:gridCol w="1809287">
                    <a:extLst>
                      <a:ext uri="{9D8B030D-6E8A-4147-A177-3AD203B41FA5}">
                        <a16:colId xmlns:a16="http://schemas.microsoft.com/office/drawing/2014/main" val="20000"/>
                      </a:ext>
                    </a:extLst>
                  </a:gridCol>
                  <a:gridCol w="1522037">
                    <a:extLst>
                      <a:ext uri="{9D8B030D-6E8A-4147-A177-3AD203B41FA5}">
                        <a16:colId xmlns:a16="http://schemas.microsoft.com/office/drawing/2014/main" val="20001"/>
                      </a:ext>
                    </a:extLst>
                  </a:gridCol>
                </a:tblGrid>
                <a:tr h="804119">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altLang="en-US" sz="1600" b="0" i="0" u="none" strike="noStrike" cap="none">
                            <a:solidFill>
                              <a:schemeClr val="lt1"/>
                            </a:solidFill>
                            <a:latin typeface="Noto Sans JP"/>
                            <a:ea typeface="Noto Sans JP"/>
                            <a:cs typeface="Noto Sans JP"/>
                            <a:sym typeface="Noto Sans JP"/>
                          </a:rPr>
                          <a:t>ニュースフル</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886015">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申し込み</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30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1062">
                  <a:tc>
                    <a:txBody>
                      <a:bodyPr/>
                      <a:lstStyle/>
                      <a:p>
                        <a:pPr marL="0" marR="0" lvl="0" indent="0" algn="ctr" rtl="0">
                          <a:lnSpc>
                            <a:spcPct val="100000"/>
                          </a:lnSpc>
                          <a:spcBef>
                            <a:spcPts val="0"/>
                          </a:spcBef>
                          <a:spcAft>
                            <a:spcPts val="0"/>
                          </a:spcAft>
                          <a:buClr>
                            <a:srgbClr val="F0F2FB"/>
                          </a:buClr>
                          <a:buSzPts val="1600"/>
                          <a:buFont typeface="Noto Sans JP"/>
                          <a:buNone/>
                        </a:pPr>
                        <a:r>
                          <a:rPr lang="en-US" altLang="ja-JP" sz="1300" b="0" i="0" u="none" strike="noStrike" cap="none" dirty="0">
                            <a:solidFill>
                              <a:schemeClr val="tx1"/>
                            </a:solidFill>
                            <a:latin typeface="Noto Sans JP"/>
                            <a:ea typeface="Noto Sans JP"/>
                            <a:cs typeface="Noto Sans JP"/>
                            <a:sym typeface="Noto Sans JP"/>
                          </a:rPr>
                          <a:t>Q&amp;A</a:t>
                        </a:r>
                        <a:r>
                          <a:rPr lang="ja-JP" altLang="en-US" sz="1300" b="0" i="0" u="none" strike="noStrike" cap="none">
                            <a:solidFill>
                              <a:schemeClr val="tx1"/>
                            </a:solidFill>
                            <a:latin typeface="Noto Sans JP"/>
                            <a:ea typeface="Noto Sans JP"/>
                            <a:cs typeface="Noto Sans JP"/>
                            <a:sym typeface="Noto Sans JP"/>
                          </a:rPr>
                          <a:t>記載／素材準備</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別途提供の</a:t>
                        </a:r>
                        <a:r>
                          <a:rPr lang="en-US" altLang="ja-JP" sz="800" b="0" i="0" u="none" strike="noStrike" cap="none" dirty="0">
                            <a:solidFill>
                              <a:schemeClr val="tx1"/>
                            </a:solidFill>
                            <a:latin typeface="Noto Sans JP"/>
                            <a:ea typeface="Noto Sans JP"/>
                            <a:cs typeface="Noto Sans JP"/>
                            <a:sym typeface="Noto Sans JP"/>
                          </a:rPr>
                          <a:t>Q&amp;A</a:t>
                        </a:r>
                        <a:r>
                          <a:rPr lang="ja-JP" altLang="en-US" sz="800" b="0" i="0" u="none" strike="noStrike" cap="none">
                            <a:solidFill>
                              <a:schemeClr val="tx1"/>
                            </a:solidFill>
                            <a:latin typeface="Noto Sans JP"/>
                            <a:ea typeface="Noto Sans JP"/>
                            <a:cs typeface="Noto Sans JP"/>
                            <a:sym typeface="Noto Sans JP"/>
                          </a:rPr>
                          <a:t>表記入および、</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必要素材の準備をお願いします。</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25</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86015">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F0F2FB"/>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お戻しの</a:t>
                        </a:r>
                        <a:r>
                          <a:rPr lang="en-US" altLang="ja-JP" sz="800" b="0" i="0" u="none" strike="noStrike" cap="none" dirty="0">
                            <a:solidFill>
                              <a:schemeClr val="tx1"/>
                            </a:solidFill>
                            <a:latin typeface="Noto Sans JP"/>
                            <a:ea typeface="Noto Sans JP"/>
                            <a:cs typeface="Noto Sans JP"/>
                            <a:sym typeface="Noto Sans JP"/>
                          </a:rPr>
                          <a:t>Q&amp;A</a:t>
                        </a:r>
                        <a:r>
                          <a:rPr lang="ja-JP" altLang="en-US" sz="800" b="0" i="0" u="none" strike="noStrike" cap="none">
                            <a:solidFill>
                              <a:schemeClr val="tx1"/>
                            </a:solidFill>
                            <a:latin typeface="Noto Sans JP"/>
                            <a:ea typeface="Noto Sans JP"/>
                            <a:cs typeface="Noto Sans JP"/>
                            <a:sym typeface="Noto Sans JP"/>
                          </a:rPr>
                          <a:t>表をもとに</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インタビュー撮影を行います。</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20営業日前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202549">
                  <a:tc>
                    <a:txBody>
                      <a:bodyPr/>
                      <a:lstStyle/>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初稿提出／</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初稿チェック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撮影終了後、</a:t>
                        </a:r>
                        <a:r>
                          <a:rPr lang="en-US" altLang="ja-JP" sz="800" b="0" i="0" u="none" strike="noStrike" cap="none" dirty="0">
                            <a:solidFill>
                              <a:schemeClr val="tx1"/>
                            </a:solidFill>
                            <a:latin typeface="Noto Sans JP"/>
                            <a:ea typeface="Noto Sans JP"/>
                            <a:cs typeface="Noto Sans JP"/>
                            <a:sym typeface="Noto Sans JP"/>
                          </a:rPr>
                          <a:t>5</a:t>
                        </a:r>
                        <a:r>
                          <a:rPr lang="ja-JP" altLang="en-US" sz="800" b="0" i="0" u="none" strike="noStrike" cap="none">
                            <a:solidFill>
                              <a:schemeClr val="tx1"/>
                            </a:solidFill>
                            <a:latin typeface="Noto Sans JP"/>
                            <a:ea typeface="Noto Sans JP"/>
                            <a:cs typeface="Noto Sans JP"/>
                            <a:sym typeface="Noto Sans JP"/>
                          </a:rPr>
                          <a:t>営業日以内を目安に初稿を提出。クライアント様の</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初稿チェックは</a:t>
                        </a:r>
                        <a:r>
                          <a:rPr lang="en-US" altLang="ja-JP" sz="800" b="0" i="0" u="none" strike="noStrike" cap="none" dirty="0">
                            <a:solidFill>
                              <a:schemeClr val="tx1"/>
                            </a:solidFill>
                            <a:latin typeface="Noto Sans JP"/>
                            <a:ea typeface="Noto Sans JP"/>
                            <a:cs typeface="Noto Sans JP"/>
                            <a:sym typeface="Noto Sans JP"/>
                          </a:rPr>
                          <a:t>2</a:t>
                        </a:r>
                        <a:r>
                          <a:rPr lang="ja-JP" altLang="en-US" sz="800" b="0" i="0" u="none" strike="noStrike" cap="none">
                            <a:solidFill>
                              <a:schemeClr val="tx1"/>
                            </a:solidFill>
                            <a:latin typeface="Noto Sans JP"/>
                            <a:ea typeface="Noto Sans JP"/>
                            <a:cs typeface="Noto Sans JP"/>
                            <a:sym typeface="Noto Sans JP"/>
                          </a:rPr>
                          <a:t>営業日を想定。</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1</a:t>
                        </a:r>
                        <a:r>
                          <a:rPr lang="en-US" altLang="ja-JP" sz="1300" b="0" i="0" u="none" strike="noStrike" cap="none" dirty="0">
                            <a:solidFill>
                              <a:schemeClr val="tx1"/>
                            </a:solidFill>
                            <a:latin typeface="Noto Sans JP"/>
                            <a:ea typeface="Noto Sans JP"/>
                            <a:cs typeface="Noto Sans JP"/>
                            <a:sym typeface="Noto Sans JP"/>
                          </a:rPr>
                          <a:t>5</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344038">
                  <a:tc>
                    <a:txBody>
                      <a:bodyPr/>
                      <a:lstStyle/>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spc="-150">
                            <a:solidFill>
                              <a:schemeClr val="tx1"/>
                            </a:solidFill>
                            <a:latin typeface="Noto Sans JP"/>
                            <a:ea typeface="Noto Sans JP"/>
                            <a:cs typeface="Noto Sans JP"/>
                            <a:sym typeface="Noto Sans JP"/>
                          </a:rPr>
                          <a:t>修正稿提出／</a:t>
                        </a:r>
                        <a:endParaRPr lang="en-US" altLang="ja-JP" sz="1300" b="0" i="0" u="none" strike="noStrike" cap="none" spc="-150" dirty="0">
                          <a:solidFill>
                            <a:schemeClr val="tx1"/>
                          </a:solidFill>
                          <a:latin typeface="Noto Sans JP"/>
                          <a:ea typeface="Noto Sans JP"/>
                          <a:cs typeface="Noto Sans JP"/>
                          <a:sym typeface="Noto Sans JP"/>
                        </a:endParaRPr>
                      </a:p>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spc="-150">
                            <a:solidFill>
                              <a:schemeClr val="tx1"/>
                            </a:solidFill>
                            <a:latin typeface="Noto Sans JP"/>
                            <a:ea typeface="Noto Sans JP"/>
                            <a:cs typeface="Noto Sans JP"/>
                            <a:sym typeface="Noto Sans JP"/>
                          </a:rPr>
                          <a:t>最終チェック</a:t>
                        </a:r>
                        <a:endParaRPr lang="en-US" altLang="ja-JP" sz="1300" b="0" i="0" u="none" strike="noStrike" cap="none" spc="-150"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初稿チェックの内容をもとに</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修正稿を提出。クライアント様の</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最終チェックは</a:t>
                        </a:r>
                        <a:r>
                          <a:rPr lang="en-US" altLang="ja-JP" sz="800" b="0" i="0" u="none" strike="noStrike" cap="none" dirty="0">
                            <a:solidFill>
                              <a:schemeClr val="tx1"/>
                            </a:solidFill>
                            <a:latin typeface="Noto Sans JP"/>
                            <a:ea typeface="Noto Sans JP"/>
                            <a:cs typeface="Noto Sans JP"/>
                            <a:sym typeface="Noto Sans JP"/>
                          </a:rPr>
                          <a:t>2</a:t>
                        </a:r>
                        <a:r>
                          <a:rPr lang="ja-JP" altLang="en-US" sz="800" b="0" i="0" u="none" strike="noStrike" cap="none">
                            <a:solidFill>
                              <a:schemeClr val="tx1"/>
                            </a:solidFill>
                            <a:latin typeface="Noto Sans JP"/>
                            <a:ea typeface="Noto Sans JP"/>
                            <a:cs typeface="Noto Sans JP"/>
                            <a:sym typeface="Noto Sans JP"/>
                          </a:rPr>
                          <a:t>営業日を想定。</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1062">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内容確定／掲載開始</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掲載開始</a:t>
                        </a:r>
                        <a:r>
                          <a:rPr lang="en-US" altLang="ja-JP" sz="800" b="0" i="0" u="none" strike="noStrike" cap="none" dirty="0">
                            <a:solidFill>
                              <a:schemeClr val="tx1"/>
                            </a:solidFill>
                            <a:latin typeface="Noto Sans JP"/>
                            <a:ea typeface="Noto Sans JP"/>
                            <a:cs typeface="Noto Sans JP"/>
                            <a:sym typeface="Noto Sans JP"/>
                          </a:rPr>
                          <a:t>7</a:t>
                        </a:r>
                        <a:r>
                          <a:rPr lang="ja-JP" altLang="en-US" sz="800" b="0" i="0" u="none" strike="noStrike" cap="none">
                            <a:solidFill>
                              <a:schemeClr val="tx1"/>
                            </a:solidFill>
                            <a:latin typeface="Noto Sans JP"/>
                            <a:ea typeface="Noto Sans JP"/>
                            <a:cs typeface="Noto Sans JP"/>
                            <a:sym typeface="Noto Sans JP"/>
                          </a:rPr>
                          <a:t>営業日までに</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素材を確定。</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19" name="Google Shape;804;p34">
              <a:extLst>
                <a:ext uri="{FF2B5EF4-FFF2-40B4-BE49-F238E27FC236}">
                  <a16:creationId xmlns:a16="http://schemas.microsoft.com/office/drawing/2014/main" id="{547034FF-7C47-5591-9BE1-525B7D9ADC36}"/>
                </a:ext>
              </a:extLst>
            </p:cNvPr>
            <p:cNvSpPr/>
            <p:nvPr/>
          </p:nvSpPr>
          <p:spPr>
            <a:xfrm rot="3600000">
              <a:off x="7854934" y="347540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04;p34">
              <a:extLst>
                <a:ext uri="{FF2B5EF4-FFF2-40B4-BE49-F238E27FC236}">
                  <a16:creationId xmlns:a16="http://schemas.microsoft.com/office/drawing/2014/main" id="{10F88A5E-0415-4541-A523-06733B80F727}"/>
                </a:ext>
              </a:extLst>
            </p:cNvPr>
            <p:cNvSpPr/>
            <p:nvPr/>
          </p:nvSpPr>
          <p:spPr>
            <a:xfrm rot="3600000">
              <a:off x="7854934" y="4535816"/>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04;p34">
              <a:extLst>
                <a:ext uri="{FF2B5EF4-FFF2-40B4-BE49-F238E27FC236}">
                  <a16:creationId xmlns:a16="http://schemas.microsoft.com/office/drawing/2014/main" id="{7DF9FBB3-5C1B-2069-E60F-E0CFE8608475}"/>
                </a:ext>
              </a:extLst>
            </p:cNvPr>
            <p:cNvSpPr/>
            <p:nvPr/>
          </p:nvSpPr>
          <p:spPr>
            <a:xfrm rot="3600000">
              <a:off x="7854934" y="542086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804;p34">
              <a:extLst>
                <a:ext uri="{FF2B5EF4-FFF2-40B4-BE49-F238E27FC236}">
                  <a16:creationId xmlns:a16="http://schemas.microsoft.com/office/drawing/2014/main" id="{A3BD7FB1-6701-D4AA-B1ED-68660E487339}"/>
                </a:ext>
              </a:extLst>
            </p:cNvPr>
            <p:cNvSpPr/>
            <p:nvPr/>
          </p:nvSpPr>
          <p:spPr>
            <a:xfrm rot="3600000">
              <a:off x="7854934" y="665663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804;p34">
              <a:extLst>
                <a:ext uri="{FF2B5EF4-FFF2-40B4-BE49-F238E27FC236}">
                  <a16:creationId xmlns:a16="http://schemas.microsoft.com/office/drawing/2014/main" id="{AA8D975F-49C9-04AC-C469-7F9843FD3EE7}"/>
                </a:ext>
              </a:extLst>
            </p:cNvPr>
            <p:cNvSpPr/>
            <p:nvPr/>
          </p:nvSpPr>
          <p:spPr>
            <a:xfrm rot="3600000">
              <a:off x="7854933" y="7980088"/>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8" name="グループ化 37">
            <a:extLst>
              <a:ext uri="{FF2B5EF4-FFF2-40B4-BE49-F238E27FC236}">
                <a16:creationId xmlns:a16="http://schemas.microsoft.com/office/drawing/2014/main" id="{86D5C909-AD15-F67D-9665-866643008322}"/>
              </a:ext>
            </a:extLst>
          </p:cNvPr>
          <p:cNvGrpSpPr/>
          <p:nvPr/>
        </p:nvGrpSpPr>
        <p:grpSpPr>
          <a:xfrm>
            <a:off x="14480016" y="2034427"/>
            <a:ext cx="3343578" cy="7244860"/>
            <a:chOff x="10425496" y="1927783"/>
            <a:chExt cx="3343578" cy="7244860"/>
          </a:xfrm>
        </p:grpSpPr>
        <p:graphicFrame>
          <p:nvGraphicFramePr>
            <p:cNvPr id="6" name="Google Shape;724;p33">
              <a:extLst>
                <a:ext uri="{FF2B5EF4-FFF2-40B4-BE49-F238E27FC236}">
                  <a16:creationId xmlns:a16="http://schemas.microsoft.com/office/drawing/2014/main" id="{74B8CCF0-2C20-4EAC-0358-30DF06FFBB69}"/>
                </a:ext>
              </a:extLst>
            </p:cNvPr>
            <p:cNvGraphicFramePr/>
            <p:nvPr>
              <p:extLst>
                <p:ext uri="{D42A27DB-BD31-4B8C-83A1-F6EECF244321}">
                  <p14:modId xmlns:p14="http://schemas.microsoft.com/office/powerpoint/2010/main" val="110498665"/>
                </p:ext>
              </p:extLst>
            </p:nvPr>
          </p:nvGraphicFramePr>
          <p:xfrm>
            <a:off x="10425496" y="1927783"/>
            <a:ext cx="3343578" cy="7244860"/>
          </p:xfrm>
          <a:graphic>
            <a:graphicData uri="http://schemas.openxmlformats.org/drawingml/2006/table">
              <a:tbl>
                <a:tblPr firstRow="1" bandRow="1">
                  <a:noFill/>
                  <a:tableStyleId>{04DB5410-441A-4F2F-8A7F-62FE78DDF896}</a:tableStyleId>
                </a:tblPr>
                <a:tblGrid>
                  <a:gridCol w="1671789">
                    <a:extLst>
                      <a:ext uri="{9D8B030D-6E8A-4147-A177-3AD203B41FA5}">
                        <a16:colId xmlns:a16="http://schemas.microsoft.com/office/drawing/2014/main" val="20000"/>
                      </a:ext>
                    </a:extLst>
                  </a:gridCol>
                  <a:gridCol w="1671789">
                    <a:extLst>
                      <a:ext uri="{9D8B030D-6E8A-4147-A177-3AD203B41FA5}">
                        <a16:colId xmlns:a16="http://schemas.microsoft.com/office/drawing/2014/main" val="20001"/>
                      </a:ext>
                    </a:extLst>
                  </a:gridCol>
                </a:tblGrid>
                <a:tr h="831640">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altLang="ja-JP" sz="1600" b="0" i="0" u="none" strike="noStrike" cap="none" dirty="0">
                            <a:solidFill>
                              <a:schemeClr val="lt1"/>
                            </a:solidFill>
                            <a:latin typeface="Noto Sans JP"/>
                            <a:ea typeface="Noto Sans JP"/>
                            <a:cs typeface="Noto Sans JP"/>
                            <a:sym typeface="Noto Sans JP"/>
                          </a:rPr>
                          <a:t>Ride On NIKKEI</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事前すり合わせ</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ロケハン期間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50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撮影準備・撮影期間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40〜30</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編集期間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30〜20営業日前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フィードバック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修正期間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20</a:t>
                        </a: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24" name="Google Shape;804;p34">
              <a:extLst>
                <a:ext uri="{FF2B5EF4-FFF2-40B4-BE49-F238E27FC236}">
                  <a16:creationId xmlns:a16="http://schemas.microsoft.com/office/drawing/2014/main" id="{187AF0CF-2E12-CF4A-97AE-E73772C6D2FD}"/>
                </a:ext>
              </a:extLst>
            </p:cNvPr>
            <p:cNvSpPr/>
            <p:nvPr/>
          </p:nvSpPr>
          <p:spPr>
            <a:xfrm rot="3600000">
              <a:off x="11148353" y="3720762"/>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804;p34">
              <a:extLst>
                <a:ext uri="{FF2B5EF4-FFF2-40B4-BE49-F238E27FC236}">
                  <a16:creationId xmlns:a16="http://schemas.microsoft.com/office/drawing/2014/main" id="{D55BA516-ACDC-5A8D-EA1D-F2A7AC7C2A1C}"/>
                </a:ext>
              </a:extLst>
            </p:cNvPr>
            <p:cNvSpPr/>
            <p:nvPr/>
          </p:nvSpPr>
          <p:spPr>
            <a:xfrm rot="3600000">
              <a:off x="11148353" y="479369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804;p34">
              <a:extLst>
                <a:ext uri="{FF2B5EF4-FFF2-40B4-BE49-F238E27FC236}">
                  <a16:creationId xmlns:a16="http://schemas.microsoft.com/office/drawing/2014/main" id="{3F76B6DA-F8BD-6243-B4F8-DE915D28373A}"/>
                </a:ext>
              </a:extLst>
            </p:cNvPr>
            <p:cNvSpPr/>
            <p:nvPr/>
          </p:nvSpPr>
          <p:spPr>
            <a:xfrm rot="3600000">
              <a:off x="11148353" y="5866632"/>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804;p34">
              <a:extLst>
                <a:ext uri="{FF2B5EF4-FFF2-40B4-BE49-F238E27FC236}">
                  <a16:creationId xmlns:a16="http://schemas.microsoft.com/office/drawing/2014/main" id="{B0D2B9AF-B6E7-1E75-BC72-30E2043CD09F}"/>
                </a:ext>
              </a:extLst>
            </p:cNvPr>
            <p:cNvSpPr/>
            <p:nvPr/>
          </p:nvSpPr>
          <p:spPr>
            <a:xfrm rot="3600000">
              <a:off x="11148353" y="693956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804;p34">
              <a:extLst>
                <a:ext uri="{FF2B5EF4-FFF2-40B4-BE49-F238E27FC236}">
                  <a16:creationId xmlns:a16="http://schemas.microsoft.com/office/drawing/2014/main" id="{49A0DAE6-3023-1446-3A18-54B6FB9EB603}"/>
                </a:ext>
              </a:extLst>
            </p:cNvPr>
            <p:cNvSpPr/>
            <p:nvPr/>
          </p:nvSpPr>
          <p:spPr>
            <a:xfrm rot="3600000">
              <a:off x="11148352" y="801250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6" name="グループ化 35">
            <a:extLst>
              <a:ext uri="{FF2B5EF4-FFF2-40B4-BE49-F238E27FC236}">
                <a16:creationId xmlns:a16="http://schemas.microsoft.com/office/drawing/2014/main" id="{74994EC7-4986-4103-6227-7F7185DB880C}"/>
              </a:ext>
            </a:extLst>
          </p:cNvPr>
          <p:cNvGrpSpPr/>
          <p:nvPr/>
        </p:nvGrpSpPr>
        <p:grpSpPr>
          <a:xfrm>
            <a:off x="3965245" y="2034427"/>
            <a:ext cx="3343578" cy="7244860"/>
            <a:chOff x="14031058" y="1927783"/>
            <a:chExt cx="3343578" cy="7244860"/>
          </a:xfrm>
        </p:grpSpPr>
        <p:graphicFrame>
          <p:nvGraphicFramePr>
            <p:cNvPr id="29" name="Google Shape;724;p33">
              <a:extLst>
                <a:ext uri="{FF2B5EF4-FFF2-40B4-BE49-F238E27FC236}">
                  <a16:creationId xmlns:a16="http://schemas.microsoft.com/office/drawing/2014/main" id="{42ACB3BA-3432-2679-911E-BABCA84C6600}"/>
                </a:ext>
              </a:extLst>
            </p:cNvPr>
            <p:cNvGraphicFramePr/>
            <p:nvPr>
              <p:extLst>
                <p:ext uri="{D42A27DB-BD31-4B8C-83A1-F6EECF244321}">
                  <p14:modId xmlns:p14="http://schemas.microsoft.com/office/powerpoint/2010/main" val="198046140"/>
                </p:ext>
              </p:extLst>
            </p:nvPr>
          </p:nvGraphicFramePr>
          <p:xfrm>
            <a:off x="14031058" y="1927783"/>
            <a:ext cx="3343578" cy="7244860"/>
          </p:xfrm>
          <a:graphic>
            <a:graphicData uri="http://schemas.openxmlformats.org/drawingml/2006/table">
              <a:tbl>
                <a:tblPr firstRow="1" bandRow="1">
                  <a:noFill/>
                  <a:tableStyleId>{04DB5410-441A-4F2F-8A7F-62FE78DDF896}</a:tableStyleId>
                </a:tblPr>
                <a:tblGrid>
                  <a:gridCol w="1844818">
                    <a:extLst>
                      <a:ext uri="{9D8B030D-6E8A-4147-A177-3AD203B41FA5}">
                        <a16:colId xmlns:a16="http://schemas.microsoft.com/office/drawing/2014/main" val="20000"/>
                      </a:ext>
                    </a:extLst>
                  </a:gridCol>
                  <a:gridCol w="1498760">
                    <a:extLst>
                      <a:ext uri="{9D8B030D-6E8A-4147-A177-3AD203B41FA5}">
                        <a16:colId xmlns:a16="http://schemas.microsoft.com/office/drawing/2014/main" val="20001"/>
                      </a:ext>
                    </a:extLst>
                  </a:gridCol>
                </a:tblGrid>
                <a:tr h="831640">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altLang="ja-JP" sz="1600" b="0" i="0" u="none" strike="noStrike" cap="none" dirty="0">
                            <a:solidFill>
                              <a:schemeClr val="lt1"/>
                            </a:solidFill>
                            <a:latin typeface="Noto Sans JP"/>
                            <a:ea typeface="Noto Sans JP"/>
                            <a:cs typeface="Noto Sans JP"/>
                            <a:sym typeface="Noto Sans JP"/>
                          </a:rPr>
                          <a:t>PRIME BIZ</a:t>
                        </a:r>
                      </a:p>
                      <a:p>
                        <a:pPr marL="0" marR="0" lvl="0" indent="0" algn="ctr" rtl="0">
                          <a:lnSpc>
                            <a:spcPct val="120000"/>
                          </a:lnSpc>
                          <a:spcBef>
                            <a:spcPts val="0"/>
                          </a:spcBef>
                          <a:spcAft>
                            <a:spcPts val="0"/>
                          </a:spcAft>
                          <a:buClr>
                            <a:schemeClr val="lt1"/>
                          </a:buClr>
                          <a:buSzPts val="1200"/>
                          <a:buFont typeface="Noto Sans JP"/>
                          <a:buNone/>
                        </a:pPr>
                        <a:r>
                          <a:rPr lang="en-US" sz="1600" b="0" i="0" u="none" strike="noStrike" cap="none" dirty="0">
                            <a:solidFill>
                              <a:schemeClr val="lt1"/>
                            </a:solidFill>
                            <a:latin typeface="Noto Sans JP"/>
                            <a:ea typeface="Noto Sans JP"/>
                            <a:sym typeface="Noto Sans JP"/>
                          </a:rPr>
                          <a:t>INSIGHT</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素材提供</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ヒヤリングシート記入</a:t>
                        </a:r>
                        <a:endParaRPr lang="en-US" altLang="ja-JP"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15</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編集</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初稿提出（仮ナレ）</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14〜11</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フィードバック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修正期間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11〜10</a:t>
                        </a:r>
                        <a:r>
                          <a:rPr lang="en-US" sz="1300" b="0" i="0" u="none" strike="noStrike" cap="none" dirty="0">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68870">
                  <a:tc>
                    <a:txBody>
                      <a:bodyPr/>
                      <a:lstStyle/>
                      <a:p>
                        <a:pPr marL="0" marR="0" lvl="0" indent="0" algn="ctr" defTabSz="914400" rtl="0" eaLnBrk="1" fontAlgn="auto" latinLnBrk="0" hangingPunct="1">
                          <a:lnSpc>
                            <a:spcPct val="140000"/>
                          </a:lnSpc>
                          <a:spcBef>
                            <a:spcPts val="0"/>
                          </a:spcBef>
                          <a:spcAft>
                            <a:spcPts val="0"/>
                          </a:spcAft>
                          <a:buClr>
                            <a:schemeClr val="lt1"/>
                          </a:buClr>
                          <a:buSzPts val="1600"/>
                          <a:buFont typeface="Noto Sans JP"/>
                          <a:buNone/>
                          <a:tabLst/>
                          <a:defRPr/>
                        </a:pPr>
                        <a:r>
                          <a:rPr lang="en-US" altLang="ja-JP" sz="1300" b="0" i="0" u="none" strike="noStrike" cap="none" dirty="0">
                            <a:solidFill>
                              <a:schemeClr val="tx1"/>
                            </a:solidFill>
                            <a:latin typeface="Noto Sans JP"/>
                            <a:ea typeface="Noto Sans JP"/>
                            <a:cs typeface="Noto Sans JP"/>
                            <a:sym typeface="Noto Sans JP"/>
                          </a:rPr>
                          <a:t>2</a:t>
                        </a:r>
                        <a:r>
                          <a:rPr lang="ja-JP" altLang="en-US" sz="1300" b="0" i="0" u="none" strike="noStrike" cap="none">
                            <a:solidFill>
                              <a:schemeClr val="tx1"/>
                            </a:solidFill>
                            <a:latin typeface="Noto Sans JP"/>
                            <a:ea typeface="Noto Sans JP"/>
                            <a:cs typeface="Noto Sans JP"/>
                            <a:sym typeface="Noto Sans JP"/>
                          </a:rPr>
                          <a:t>稿編集</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100" b="0" i="0" u="none" strike="noStrike" cap="none">
                            <a:solidFill>
                              <a:schemeClr val="tx1"/>
                            </a:solidFill>
                            <a:latin typeface="Noto Sans JP"/>
                            <a:ea typeface="Noto Sans JP"/>
                            <a:cs typeface="Noto Sans JP"/>
                            <a:sym typeface="Noto Sans JP"/>
                          </a:rPr>
                          <a:t>（ナレーション収録）</a:t>
                        </a:r>
                        <a:endParaRPr sz="10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9〜8</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最終稿提出</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7</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30" name="Google Shape;804;p34">
              <a:extLst>
                <a:ext uri="{FF2B5EF4-FFF2-40B4-BE49-F238E27FC236}">
                  <a16:creationId xmlns:a16="http://schemas.microsoft.com/office/drawing/2014/main" id="{6E68ECAB-535F-0C44-9094-795A74120036}"/>
                </a:ext>
              </a:extLst>
            </p:cNvPr>
            <p:cNvSpPr/>
            <p:nvPr/>
          </p:nvSpPr>
          <p:spPr>
            <a:xfrm rot="3600000">
              <a:off x="14806306" y="369155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804;p34">
              <a:extLst>
                <a:ext uri="{FF2B5EF4-FFF2-40B4-BE49-F238E27FC236}">
                  <a16:creationId xmlns:a16="http://schemas.microsoft.com/office/drawing/2014/main" id="{C3AE3D3F-77E8-F61C-6B9F-7A05B045F950}"/>
                </a:ext>
              </a:extLst>
            </p:cNvPr>
            <p:cNvSpPr/>
            <p:nvPr/>
          </p:nvSpPr>
          <p:spPr>
            <a:xfrm rot="3600000">
              <a:off x="14806306" y="4764489"/>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804;p34">
              <a:extLst>
                <a:ext uri="{FF2B5EF4-FFF2-40B4-BE49-F238E27FC236}">
                  <a16:creationId xmlns:a16="http://schemas.microsoft.com/office/drawing/2014/main" id="{B75BA50A-8A36-98AF-215F-E242265E9AF3}"/>
                </a:ext>
              </a:extLst>
            </p:cNvPr>
            <p:cNvSpPr/>
            <p:nvPr/>
          </p:nvSpPr>
          <p:spPr>
            <a:xfrm rot="3600000">
              <a:off x="14806306" y="583742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804;p34">
              <a:extLst>
                <a:ext uri="{FF2B5EF4-FFF2-40B4-BE49-F238E27FC236}">
                  <a16:creationId xmlns:a16="http://schemas.microsoft.com/office/drawing/2014/main" id="{CB3DC0E5-0536-ADED-C4A3-9F9A1B9C07F9}"/>
                </a:ext>
              </a:extLst>
            </p:cNvPr>
            <p:cNvSpPr/>
            <p:nvPr/>
          </p:nvSpPr>
          <p:spPr>
            <a:xfrm rot="3600000">
              <a:off x="14806306" y="6910359"/>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804;p34">
              <a:extLst>
                <a:ext uri="{FF2B5EF4-FFF2-40B4-BE49-F238E27FC236}">
                  <a16:creationId xmlns:a16="http://schemas.microsoft.com/office/drawing/2014/main" id="{8CE8373E-1B47-CC37-69EF-8FCF65AD5567}"/>
                </a:ext>
              </a:extLst>
            </p:cNvPr>
            <p:cNvSpPr/>
            <p:nvPr/>
          </p:nvSpPr>
          <p:spPr>
            <a:xfrm rot="3600000">
              <a:off x="14806305" y="7983293"/>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54"/>
        <p:cNvGrpSpPr/>
        <p:nvPr/>
      </p:nvGrpSpPr>
      <p:grpSpPr>
        <a:xfrm>
          <a:off x="0" y="0"/>
          <a:ext cx="0" cy="0"/>
          <a:chOff x="0" y="0"/>
          <a:chExt cx="0" cy="0"/>
        </a:xfrm>
      </p:grpSpPr>
      <p:sp>
        <p:nvSpPr>
          <p:cNvPr id="855" name="Google Shape;855;p35"/>
          <p:cNvSpPr txBox="1"/>
          <p:nvPr/>
        </p:nvSpPr>
        <p:spPr>
          <a:xfrm>
            <a:off x="531845" y="510988"/>
            <a:ext cx="5686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　</a:t>
            </a:r>
            <a:r>
              <a:rPr lang="ja-JP" sz="2800">
                <a:solidFill>
                  <a:schemeClr val="lt1"/>
                </a:solidFill>
                <a:latin typeface="Noto Sans JP"/>
                <a:ea typeface="Noto Sans JP"/>
                <a:cs typeface="Noto Sans JP"/>
                <a:sym typeface="Noto Sans JP"/>
              </a:rPr>
              <a:t>二次利用について</a:t>
            </a:r>
            <a:endParaRPr sz="2800">
              <a:solidFill>
                <a:schemeClr val="lt1"/>
              </a:solidFill>
              <a:latin typeface="Noto Sans JP"/>
              <a:ea typeface="Noto Sans JP"/>
              <a:cs typeface="Noto Sans JP"/>
              <a:sym typeface="Noto Sans JP"/>
            </a:endParaRPr>
          </a:p>
        </p:txBody>
      </p:sp>
      <p:sp>
        <p:nvSpPr>
          <p:cNvPr id="856" name="Google Shape;856;p35"/>
          <p:cNvSpPr txBox="1"/>
          <p:nvPr/>
        </p:nvSpPr>
        <p:spPr>
          <a:xfrm>
            <a:off x="9439606" y="2042792"/>
            <a:ext cx="1934065"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二次利用に際して</a:t>
            </a:r>
            <a:endParaRPr sz="1400">
              <a:solidFill>
                <a:schemeClr val="lt1"/>
              </a:solidFill>
              <a:latin typeface="Noto Sans JP"/>
              <a:ea typeface="Noto Sans JP"/>
              <a:cs typeface="Noto Sans JP"/>
              <a:sym typeface="Noto Sans JP"/>
            </a:endParaRPr>
          </a:p>
        </p:txBody>
      </p:sp>
      <p:sp>
        <p:nvSpPr>
          <p:cNvPr id="857" name="Google Shape;857;p35"/>
          <p:cNvSpPr txBox="1"/>
          <p:nvPr/>
        </p:nvSpPr>
        <p:spPr>
          <a:xfrm>
            <a:off x="9399067" y="2513508"/>
            <a:ext cx="7644499" cy="560764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アスペクト比の編集は承っておりません(16：9のみ)</a:t>
            </a:r>
            <a:endParaRPr dirty="0"/>
          </a:p>
          <a:p>
            <a:pPr marL="171450" indent="-171450">
              <a:lnSpc>
                <a:spcPct val="160000"/>
              </a:lnSpc>
              <a:buClr>
                <a:schemeClr val="dk1"/>
              </a:buClr>
              <a:buSzPts val="1400"/>
              <a:buFont typeface="Arial"/>
              <a:buChar char="•"/>
            </a:pPr>
            <a:r>
              <a:rPr lang="ja-JP" sz="1400" u="none" strike="noStrike" cap="none">
                <a:solidFill>
                  <a:schemeClr val="dk1"/>
                </a:solidFill>
                <a:latin typeface="Noto Sans JP"/>
                <a:ea typeface="Noto Sans JP"/>
                <a:cs typeface="Noto Sans JP"/>
                <a:sym typeface="Noto Sans JP"/>
              </a:rPr>
              <a:t>Ride On NIKKEIについては、</a:t>
            </a:r>
            <a:r>
              <a:rPr lang="ja-JP" altLang="en-US" sz="1400" u="none" strike="noStrike" cap="none">
                <a:solidFill>
                  <a:schemeClr val="dk1"/>
                </a:solidFill>
                <a:latin typeface="Noto Sans JP"/>
                <a:ea typeface="Noto Sans JP"/>
                <a:cs typeface="Noto Sans JP"/>
                <a:sym typeface="Noto Sans JP"/>
              </a:rPr>
              <a:t>二次利用の近接場所に「著作・制作：日本経済新聞社 </a:t>
            </a:r>
            <a:r>
              <a:rPr lang="en-GB" altLang="ja-JP" sz="1400" u="none" strike="noStrike" cap="none" dirty="0">
                <a:solidFill>
                  <a:schemeClr val="dk1"/>
                </a:solidFill>
                <a:latin typeface="Noto Sans JP"/>
                <a:ea typeface="Noto Sans JP"/>
                <a:cs typeface="Noto Sans JP"/>
                <a:sym typeface="Noto Sans JP"/>
              </a:rPr>
              <a:t>N Brand Studio</a:t>
            </a:r>
            <a:r>
              <a:rPr lang="ja-JP" altLang="en-GB" sz="1400" u="none" strike="noStrike" cap="none">
                <a:solidFill>
                  <a:schemeClr val="dk1"/>
                </a:solidFill>
                <a:latin typeface="Noto Sans JP"/>
                <a:ea typeface="Noto Sans JP"/>
                <a:cs typeface="Noto Sans JP"/>
                <a:sym typeface="Noto Sans JP"/>
              </a:rPr>
              <a:t>」</a:t>
            </a:r>
            <a:r>
              <a:rPr lang="ja-JP" altLang="en-US" sz="1400" u="none" strike="noStrike" cap="none">
                <a:solidFill>
                  <a:schemeClr val="dk1"/>
                </a:solidFill>
                <a:latin typeface="Noto Sans JP"/>
                <a:ea typeface="Noto Sans JP"/>
                <a:cs typeface="Noto Sans JP"/>
                <a:sym typeface="Noto Sans JP"/>
              </a:rPr>
              <a:t>と記載が必要となります</a:t>
            </a:r>
            <a:endParaRPr lang="en-US" altLang="ja-JP" sz="1400" u="none" strike="noStrike" cap="none" dirty="0">
              <a:solidFill>
                <a:schemeClr val="dk1"/>
              </a:solidFill>
              <a:latin typeface="Noto Sans JP"/>
              <a:ea typeface="Noto Sans JP"/>
              <a:cs typeface="Noto Sans JP"/>
              <a:sym typeface="Noto Sans JP"/>
            </a:endParaRPr>
          </a:p>
          <a:p>
            <a:pPr marL="171450" indent="-171450">
              <a:lnSpc>
                <a:spcPct val="160000"/>
              </a:lnSpc>
              <a:buClr>
                <a:schemeClr val="dk1"/>
              </a:buClr>
              <a:buSzPts val="1400"/>
              <a:buFont typeface="Arial"/>
              <a:buChar char="•"/>
            </a:pPr>
            <a:r>
              <a:rPr lang="en-US" altLang="ja-JP" dirty="0">
                <a:solidFill>
                  <a:schemeClr val="dk1"/>
                </a:solidFill>
                <a:latin typeface="Noto Sans JP"/>
                <a:ea typeface="Noto Sans JP"/>
                <a:cs typeface="Noto Sans JP"/>
                <a:sym typeface="Noto Sans JP"/>
              </a:rPr>
              <a:t>Ride On NIKKEI</a:t>
            </a:r>
            <a:r>
              <a:rPr lang="ja-JP" altLang="en-US">
                <a:solidFill>
                  <a:schemeClr val="dk1"/>
                </a:solidFill>
                <a:latin typeface="Noto Sans JP"/>
                <a:ea typeface="Noto Sans JP"/>
                <a:cs typeface="Noto Sans JP"/>
                <a:sym typeface="Noto Sans JP"/>
              </a:rPr>
              <a:t>の</a:t>
            </a:r>
            <a:r>
              <a:rPr lang="ja-JP" altLang="en-US" sz="1400" u="none" strike="noStrike" cap="none">
                <a:solidFill>
                  <a:schemeClr val="dk1"/>
                </a:solidFill>
                <a:latin typeface="Noto Sans JP"/>
                <a:ea typeface="Noto Sans JP"/>
                <a:cs typeface="Noto Sans JP"/>
                <a:sym typeface="Noto Sans JP"/>
              </a:rPr>
              <a:t>二次利用用として納品された本動画を改変する場合は事前に日本経済新聞社の同意を得ることが必要となります</a:t>
            </a:r>
            <a:endParaRPr dirty="0"/>
          </a:p>
          <a:p>
            <a:pPr marL="171450" marR="0" lvl="0" indent="-171450" algn="l" rtl="0">
              <a:lnSpc>
                <a:spcPct val="160000"/>
              </a:lnSpc>
              <a:spcBef>
                <a:spcPts val="0"/>
              </a:spcBef>
              <a:spcAft>
                <a:spcPts val="0"/>
              </a:spcAft>
              <a:buClr>
                <a:schemeClr val="dk1"/>
              </a:buClr>
              <a:buSzPts val="1400"/>
              <a:buFont typeface="Arial"/>
              <a:buChar char="•"/>
            </a:pPr>
            <a:r>
              <a:rPr lang="ja-JP" sz="1400" u="none" strike="noStrike" cap="none">
                <a:solidFill>
                  <a:schemeClr val="dk1"/>
                </a:solidFill>
                <a:latin typeface="Noto Sans JP"/>
                <a:ea typeface="Noto Sans JP"/>
                <a:cs typeface="Noto Sans JP"/>
                <a:sym typeface="Noto Sans JP"/>
              </a:rPr>
              <a:t>掲載先が特定できない場合、お断りをさせていただく可能性もございますので事前にお知らせください</a:t>
            </a:r>
            <a:endParaRPr sz="1400" u="none" strike="noStrike" cap="none"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u="none" strike="noStrike" cap="none">
                <a:solidFill>
                  <a:schemeClr val="dk1"/>
                </a:solidFill>
                <a:latin typeface="Noto Sans JP"/>
                <a:ea typeface="Noto Sans JP"/>
                <a:cs typeface="Noto Sans JP"/>
                <a:sym typeface="Noto Sans JP"/>
              </a:rPr>
              <a:t>編集は各番組制作会社での対応に限ります</a:t>
            </a:r>
            <a:endParaRPr sz="1400" u="none" strike="noStrike" cap="none"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短尺化も承っております</a:t>
            </a:r>
            <a:endParaRPr dirty="0"/>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TOKYO PRIME 以外の転用における審査基準や使用期限について、IRIS及び各制作会社は一切の責任を負いかねます</a:t>
            </a:r>
            <a:endParaRPr sz="1400"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タレントを起用する場合の契約期限について、IRIS及び各制作会社は一切の責任を負いかねます</a:t>
            </a:r>
            <a:endParaRPr sz="1400"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使用楽曲の著作権、ライセンスフィーについては基本的にはフリー音源を使用しておりますが、一部媒体ではライセンスフィーが発生する可能性がございます</a:t>
            </a:r>
            <a:endParaRPr dirty="0"/>
          </a:p>
          <a:p>
            <a:pPr marL="177800" marR="0" lvl="0" indent="0" algn="l" rtl="0">
              <a:lnSpc>
                <a:spcPct val="160000"/>
              </a:lnSpc>
              <a:spcBef>
                <a:spcPts val="0"/>
              </a:spcBef>
              <a:spcAft>
                <a:spcPts val="0"/>
              </a:spcAft>
              <a:buNone/>
            </a:pPr>
            <a:r>
              <a:rPr lang="ja-JP" sz="1400">
                <a:solidFill>
                  <a:schemeClr val="dk1"/>
                </a:solidFill>
                <a:latin typeface="Noto Sans JP"/>
                <a:ea typeface="Noto Sans JP"/>
                <a:cs typeface="Noto Sans JP"/>
                <a:sym typeface="Noto Sans JP"/>
              </a:rPr>
              <a:t>こちらにつきましても、IRIS及び各制作会社は一切の責任を負いかねます</a:t>
            </a:r>
            <a:endParaRPr sz="1400" dirty="0">
              <a:solidFill>
                <a:schemeClr val="dk1"/>
              </a:solidFill>
              <a:latin typeface="Noto Sans JP"/>
              <a:ea typeface="Noto Sans JP"/>
              <a:cs typeface="Noto Sans JP"/>
              <a:sym typeface="Noto Sans JP"/>
            </a:endParaRPr>
          </a:p>
        </p:txBody>
      </p:sp>
      <p:sp>
        <p:nvSpPr>
          <p:cNvPr id="858" name="Google Shape;858;p35"/>
          <p:cNvSpPr txBox="1"/>
          <p:nvPr/>
        </p:nvSpPr>
        <p:spPr>
          <a:xfrm>
            <a:off x="6542890" y="382243"/>
            <a:ext cx="6494085"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二次利用をご希望の場合は、お申し込み時にお申し付けください。</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二次利用の費用はネット（税抜）となります。</a:t>
            </a:r>
            <a:endParaRPr sz="1600" dirty="0">
              <a:solidFill>
                <a:schemeClr val="lt1"/>
              </a:solidFill>
              <a:latin typeface="Noto Sans JP"/>
              <a:ea typeface="Noto Sans JP"/>
              <a:cs typeface="Noto Sans JP"/>
              <a:sym typeface="Noto Sans JP"/>
            </a:endParaRPr>
          </a:p>
        </p:txBody>
      </p:sp>
      <p:graphicFrame>
        <p:nvGraphicFramePr>
          <p:cNvPr id="859" name="Google Shape;859;p35"/>
          <p:cNvGraphicFramePr/>
          <p:nvPr>
            <p:extLst>
              <p:ext uri="{D42A27DB-BD31-4B8C-83A1-F6EECF244321}">
                <p14:modId xmlns:p14="http://schemas.microsoft.com/office/powerpoint/2010/main" val="604346259"/>
              </p:ext>
            </p:extLst>
          </p:nvPr>
        </p:nvGraphicFramePr>
        <p:xfrm>
          <a:off x="675168" y="2042793"/>
          <a:ext cx="8468826" cy="7185191"/>
        </p:xfrm>
        <a:graphic>
          <a:graphicData uri="http://schemas.openxmlformats.org/drawingml/2006/table">
            <a:tbl>
              <a:tblPr firstRow="1" bandRow="1">
                <a:noFill/>
                <a:tableStyleId>{04DB5410-441A-4F2F-8A7F-62FE78DDF896}</a:tableStyleId>
              </a:tblPr>
              <a:tblGrid>
                <a:gridCol w="2533851">
                  <a:extLst>
                    <a:ext uri="{9D8B030D-6E8A-4147-A177-3AD203B41FA5}">
                      <a16:colId xmlns:a16="http://schemas.microsoft.com/office/drawing/2014/main" val="20000"/>
                    </a:ext>
                  </a:extLst>
                </a:gridCol>
                <a:gridCol w="5934975">
                  <a:extLst>
                    <a:ext uri="{9D8B030D-6E8A-4147-A177-3AD203B41FA5}">
                      <a16:colId xmlns:a16="http://schemas.microsoft.com/office/drawing/2014/main" val="20001"/>
                    </a:ext>
                  </a:extLst>
                </a:gridCol>
              </a:tblGrid>
              <a:tr h="752131">
                <a:tc>
                  <a:txBody>
                    <a:bodyPr/>
                    <a:lstStyle/>
                    <a:p>
                      <a:pPr marL="0" marR="0" lvl="0" indent="0" algn="l" rtl="0">
                        <a:spcBef>
                          <a:spcPts val="0"/>
                        </a:spcBef>
                        <a:spcAft>
                          <a:spcPts val="0"/>
                        </a:spcAft>
                        <a:buNone/>
                      </a:pPr>
                      <a:r>
                        <a:rPr lang="ja-JP" sz="1400" b="0" i="0" u="none" strike="noStrike" cap="none">
                          <a:solidFill>
                            <a:schemeClr val="lt1"/>
                          </a:solidFill>
                          <a:latin typeface="Noto Sans JP"/>
                          <a:ea typeface="Noto Sans JP"/>
                          <a:cs typeface="Noto Sans JP"/>
                          <a:sym typeface="Noto Sans JP"/>
                        </a:rPr>
                        <a:t>制作メニュー名</a:t>
                      </a:r>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solidFill>
                      <a:schemeClr val="dk1"/>
                    </a:solidFill>
                  </a:tcPr>
                </a:tc>
                <a:tc>
                  <a:txBody>
                    <a:bodyPr/>
                    <a:lstStyle/>
                    <a:p>
                      <a:pPr marL="0" marR="0" lvl="0" indent="0" algn="l" rtl="0">
                        <a:spcBef>
                          <a:spcPts val="0"/>
                        </a:spcBef>
                        <a:spcAft>
                          <a:spcPts val="0"/>
                        </a:spcAft>
                        <a:buNone/>
                      </a:pPr>
                      <a:r>
                        <a:rPr lang="ja-JP" sz="1400" b="0" i="0">
                          <a:solidFill>
                            <a:schemeClr val="lt1"/>
                          </a:solidFill>
                          <a:latin typeface="Noto Sans JP"/>
                          <a:ea typeface="Noto Sans JP"/>
                          <a:cs typeface="Noto Sans JP"/>
                          <a:sym typeface="Noto Sans JP"/>
                        </a:rPr>
                        <a:t>白完パケ</a:t>
                      </a:r>
                      <a:endParaRPr sz="1400" b="0" i="0" dirty="0">
                        <a:solidFill>
                          <a:schemeClr val="lt1"/>
                        </a:solidFill>
                        <a:latin typeface="Noto Sans JP"/>
                        <a:ea typeface="Noto Sans JP"/>
                        <a:cs typeface="Noto Sans JP"/>
                        <a:sym typeface="Noto Sans JP"/>
                      </a:endParaRPr>
                    </a:p>
                    <a:p>
                      <a:pPr marL="0" marR="0" lvl="0" indent="0" algn="l" rtl="0">
                        <a:spcBef>
                          <a:spcPts val="0"/>
                        </a:spcBef>
                        <a:spcAft>
                          <a:spcPts val="0"/>
                        </a:spcAft>
                        <a:buNone/>
                      </a:pPr>
                      <a:r>
                        <a:rPr lang="ja-JP" sz="1400" b="0" i="0">
                          <a:solidFill>
                            <a:schemeClr val="lt1"/>
                          </a:solidFill>
                          <a:latin typeface="Noto Sans JP"/>
                          <a:ea typeface="Noto Sans JP"/>
                          <a:cs typeface="Noto Sans JP"/>
                          <a:sym typeface="Noto Sans JP"/>
                        </a:rPr>
                        <a:t>（タイトル・字幕を削除したもの）</a:t>
                      </a:r>
                      <a:endParaRPr lang="en-US" altLang="ja-JP" sz="1400" b="0" i="0" dirty="0">
                        <a:solidFill>
                          <a:schemeClr val="lt1"/>
                        </a:solidFill>
                        <a:latin typeface="Noto Sans JP"/>
                        <a:ea typeface="Noto Sans JP"/>
                        <a:cs typeface="Noto Sans JP"/>
                        <a:sym typeface="Noto Sans JP"/>
                      </a:endParaRPr>
                    </a:p>
                    <a:p>
                      <a:pPr marL="0" marR="0" lvl="0" indent="0" algn="l" rtl="0">
                        <a:spcBef>
                          <a:spcPts val="0"/>
                        </a:spcBef>
                        <a:spcAft>
                          <a:spcPts val="0"/>
                        </a:spcAft>
                        <a:buNone/>
                      </a:pPr>
                      <a:r>
                        <a:rPr lang="en-US" altLang="ja-JP" sz="1400" b="0" i="0" dirty="0">
                          <a:solidFill>
                            <a:schemeClr val="lt1"/>
                          </a:solidFill>
                          <a:latin typeface="Noto Sans JP"/>
                          <a:ea typeface="Noto Sans JP"/>
                          <a:sym typeface="Noto Sans JP"/>
                        </a:rPr>
                        <a:t>※PRIME BIZ INSIGHT</a:t>
                      </a:r>
                      <a:r>
                        <a:rPr lang="ja-JP" altLang="en-US" sz="1400" b="0" i="0">
                          <a:solidFill>
                            <a:schemeClr val="lt1"/>
                          </a:solidFill>
                          <a:latin typeface="Noto Sans JP"/>
                          <a:ea typeface="Noto Sans JP"/>
                          <a:sym typeface="Noto Sans JP"/>
                        </a:rPr>
                        <a:t>・</a:t>
                      </a:r>
                      <a:r>
                        <a:rPr lang="en-US" altLang="ja-JP" sz="1400" b="0" i="0" dirty="0">
                          <a:solidFill>
                            <a:schemeClr val="lt1"/>
                          </a:solidFill>
                          <a:latin typeface="Noto Sans JP"/>
                          <a:ea typeface="Noto Sans JP"/>
                          <a:sym typeface="Noto Sans JP"/>
                        </a:rPr>
                        <a:t>Ride On NIKKEI</a:t>
                      </a:r>
                      <a:r>
                        <a:rPr lang="ja-JP" altLang="en-US" sz="1400" b="0" i="0">
                          <a:solidFill>
                            <a:schemeClr val="lt1"/>
                          </a:solidFill>
                          <a:latin typeface="Noto Sans JP"/>
                          <a:ea typeface="Noto Sans JP"/>
                          <a:sym typeface="Noto Sans JP"/>
                        </a:rPr>
                        <a:t>除く</a:t>
                      </a:r>
                      <a:endParaRPr dirty="0"/>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1061836">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「ひみつのPRIME」Tie-up</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Clr>
                          <a:srgbClr val="FF0000"/>
                        </a:buClr>
                        <a:buSzPts val="1400"/>
                        <a:buFont typeface="Noto Sans JP"/>
                        <a:buNone/>
                      </a:pPr>
                      <a:r>
                        <a:rPr lang="ja-JP" sz="1400" b="0" i="0">
                          <a:solidFill>
                            <a:schemeClr val="tx1"/>
                          </a:solidFill>
                          <a:latin typeface="Noto Sans JP"/>
                          <a:ea typeface="Noto Sans JP"/>
                          <a:cs typeface="Noto Sans JP"/>
                          <a:sym typeface="Noto Sans JP"/>
                        </a:rPr>
                        <a:t>制作費に含まれます</a:t>
                      </a:r>
                      <a:endParaRPr sz="1400" b="0" i="0" dirty="0">
                        <a:solidFill>
                          <a:schemeClr val="tx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1"/>
                  </a:ext>
                </a:extLst>
              </a:tr>
              <a:tr h="598534">
                <a:tc>
                  <a:txBody>
                    <a:bodyPr/>
                    <a:lstStyle/>
                    <a:p>
                      <a:pPr marL="0" marR="0" lvl="0" indent="0" algn="l" rtl="0">
                        <a:spcBef>
                          <a:spcPts val="0"/>
                        </a:spcBef>
                        <a:spcAft>
                          <a:spcPts val="0"/>
                        </a:spcAft>
                        <a:buNone/>
                      </a:pPr>
                      <a:r>
                        <a:rPr lang="en-US" altLang="ja-JP" sz="1400" b="0" i="0" dirty="0">
                          <a:solidFill>
                            <a:schemeClr val="dk1"/>
                          </a:solidFill>
                          <a:latin typeface="Noto Sans JP"/>
                          <a:ea typeface="Noto Sans JP"/>
                          <a:cs typeface="Noto Sans JP"/>
                          <a:sym typeface="Noto Sans JP"/>
                        </a:rPr>
                        <a:t>PRIME BIZ INSIGHT</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lgn="ctr">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None/>
                      </a:pPr>
                      <a:r>
                        <a:rPr lang="ja-JP" altLang="en-US" sz="1400" b="0" i="0">
                          <a:solidFill>
                            <a:schemeClr val="dk1"/>
                          </a:solidFill>
                          <a:latin typeface="Noto Sans JP"/>
                          <a:ea typeface="Noto Sans JP"/>
                          <a:cs typeface="Noto Sans JP"/>
                          <a:sym typeface="Noto Sans JP"/>
                        </a:rPr>
                        <a:t>利用可能。だだし完パケ素材のみ</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extLst>
                  <a:ext uri="{0D108BD9-81ED-4DB2-BD59-A6C34878D82A}">
                    <a16:rowId xmlns:a16="http://schemas.microsoft.com/office/drawing/2014/main" val="3931409263"/>
                  </a:ext>
                </a:extLst>
              </a:tr>
              <a:tr h="872283">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TOKYO PRIME VOICE</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期間：無期限</a:t>
                      </a:r>
                      <a:endParaRPr sz="1400" b="0" i="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費用：400,000円（15秒の場合） / 250,000円（30秒の場合）</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2"/>
                  </a:ext>
                </a:extLst>
              </a:tr>
              <a:tr h="2663545">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Ride On NIKKEI</a:t>
                      </a:r>
                      <a:endParaRPr sz="1400" b="0" i="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en-US" altLang="ja-JP" sz="1400" b="0" i="0" dirty="0">
                          <a:solidFill>
                            <a:schemeClr val="dk1"/>
                          </a:solidFill>
                          <a:latin typeface="Noto Sans JP"/>
                          <a:ea typeface="Noto Sans JP"/>
                          <a:cs typeface="Noto Sans JP"/>
                          <a:sym typeface="Noto Sans JP"/>
                        </a:rPr>
                        <a:t>①</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期間：</a:t>
                      </a:r>
                      <a:r>
                        <a:rPr lang="en-US" altLang="ja-JP" sz="1400" b="0" i="0" dirty="0">
                          <a:solidFill>
                            <a:schemeClr val="dk1"/>
                          </a:solidFill>
                          <a:latin typeface="Noto Sans JP"/>
                          <a:ea typeface="Noto Sans JP"/>
                          <a:cs typeface="Noto Sans JP"/>
                          <a:sym typeface="Noto Sans JP"/>
                        </a:rPr>
                        <a:t>1</a:t>
                      </a:r>
                      <a:r>
                        <a:rPr lang="ja-JP" altLang="en-US" sz="1400" b="0" i="0">
                          <a:solidFill>
                            <a:schemeClr val="dk1"/>
                          </a:solidFill>
                          <a:latin typeface="Noto Sans JP"/>
                          <a:ea typeface="Noto Sans JP"/>
                          <a:cs typeface="Noto Sans JP"/>
                          <a:sym typeface="Noto Sans JP"/>
                        </a:rPr>
                        <a:t>年間</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費用：</a:t>
                      </a:r>
                      <a:r>
                        <a:rPr lang="en-US" altLang="ja-JP" sz="1400" b="0" i="0" dirty="0">
                          <a:solidFill>
                            <a:schemeClr val="dk1"/>
                          </a:solidFill>
                          <a:latin typeface="Noto Sans JP"/>
                          <a:ea typeface="Noto Sans JP"/>
                          <a:cs typeface="Noto Sans JP"/>
                          <a:sym typeface="Noto Sans JP"/>
                        </a:rPr>
                        <a:t>600,000</a:t>
                      </a:r>
                      <a:r>
                        <a:rPr lang="ja-JP" altLang="en-US" sz="1400" b="0" i="0">
                          <a:solidFill>
                            <a:schemeClr val="dk1"/>
                          </a:solidFill>
                          <a:latin typeface="Noto Sans JP"/>
                          <a:ea typeface="Noto Sans JP"/>
                          <a:cs typeface="Noto Sans JP"/>
                          <a:sym typeface="Noto Sans JP"/>
                        </a:rPr>
                        <a:t>円</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内容：編集無し</a:t>
                      </a:r>
                      <a:endParaRPr lang="en-US" altLang="ja-JP" sz="1400" b="0" i="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endParaRPr lang="en-US"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en-US" altLang="ja-JP" sz="1400" b="0" i="0" dirty="0">
                          <a:solidFill>
                            <a:schemeClr val="dk1"/>
                          </a:solidFill>
                          <a:latin typeface="Noto Sans JP"/>
                          <a:ea typeface="Noto Sans JP"/>
                          <a:cs typeface="Noto Sans JP"/>
                          <a:sym typeface="Noto Sans JP"/>
                        </a:rPr>
                        <a:t>②</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期間：</a:t>
                      </a:r>
                      <a:r>
                        <a:rPr lang="en-US" altLang="ja-JP" sz="1400" b="0" i="0" dirty="0">
                          <a:solidFill>
                            <a:schemeClr val="dk1"/>
                          </a:solidFill>
                          <a:latin typeface="Noto Sans JP"/>
                          <a:ea typeface="Noto Sans JP"/>
                          <a:cs typeface="Noto Sans JP"/>
                          <a:sym typeface="Noto Sans JP"/>
                        </a:rPr>
                        <a:t>6</a:t>
                      </a:r>
                      <a:r>
                        <a:rPr lang="ja-JP" altLang="en-US" sz="1400" b="0" i="0">
                          <a:solidFill>
                            <a:schemeClr val="dk1"/>
                          </a:solidFill>
                          <a:latin typeface="Noto Sans JP"/>
                          <a:ea typeface="Noto Sans JP"/>
                          <a:cs typeface="Noto Sans JP"/>
                          <a:sym typeface="Noto Sans JP"/>
                        </a:rPr>
                        <a:t>ヶ月</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費用：</a:t>
                      </a:r>
                      <a:r>
                        <a:rPr lang="en-US" altLang="ja-JP" sz="1400" b="0" i="0" dirty="0">
                          <a:solidFill>
                            <a:schemeClr val="dk1"/>
                          </a:solidFill>
                          <a:latin typeface="Noto Sans JP"/>
                          <a:ea typeface="Noto Sans JP"/>
                          <a:cs typeface="Noto Sans JP"/>
                          <a:sym typeface="Noto Sans JP"/>
                        </a:rPr>
                        <a:t>300,000</a:t>
                      </a:r>
                      <a:r>
                        <a:rPr lang="ja-JP" altLang="en-US" sz="1400" b="0" i="0">
                          <a:solidFill>
                            <a:schemeClr val="dk1"/>
                          </a:solidFill>
                          <a:latin typeface="Noto Sans JP"/>
                          <a:ea typeface="Noto Sans JP"/>
                          <a:cs typeface="Noto Sans JP"/>
                          <a:sym typeface="Noto Sans JP"/>
                        </a:rPr>
                        <a:t>円</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内容：編集無し</a:t>
                      </a:r>
                      <a:endParaRPr lang="en-US" altLang="ja-JP" sz="1400" b="0" i="0" dirty="0">
                        <a:solidFill>
                          <a:schemeClr val="dk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3"/>
                  </a:ext>
                </a:extLst>
              </a:tr>
              <a:tr h="1152879">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ニュースフル</a:t>
                      </a:r>
                      <a:endParaRPr dirty="0"/>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期間：無期限</a:t>
                      </a:r>
                      <a:endParaRPr sz="1400" b="0" i="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費用：250,000円（30秒）</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4"/>
                  </a:ext>
                </a:extLst>
              </a:tr>
            </a:tbl>
          </a:graphicData>
        </a:graphic>
      </p:graphicFrame>
      <p:sp>
        <p:nvSpPr>
          <p:cNvPr id="860" name="Google Shape;860;p35"/>
          <p:cNvSpPr txBox="1"/>
          <p:nvPr/>
        </p:nvSpPr>
        <p:spPr>
          <a:xfrm>
            <a:off x="503238" y="9277266"/>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35</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864"/>
        <p:cNvGrpSpPr/>
        <p:nvPr/>
      </p:nvGrpSpPr>
      <p:grpSpPr>
        <a:xfrm>
          <a:off x="0" y="0"/>
          <a:ext cx="0" cy="0"/>
          <a:chOff x="0" y="0"/>
          <a:chExt cx="0" cy="0"/>
        </a:xfrm>
      </p:grpSpPr>
      <p:pic>
        <p:nvPicPr>
          <p:cNvPr id="865" name="Google Shape;865;p36" descr="森の中で運転している車&#10;&#10;自動的に生成された説明"/>
          <p:cNvPicPr preferRelativeResize="0"/>
          <p:nvPr/>
        </p:nvPicPr>
        <p:blipFill rotWithShape="1">
          <a:blip r:embed="rId3">
            <a:alphaModFix/>
          </a:blip>
          <a:srcRect t="15612"/>
          <a:stretch/>
        </p:blipFill>
        <p:spPr>
          <a:xfrm>
            <a:off x="0" y="0"/>
            <a:ext cx="18288000" cy="10288587"/>
          </a:xfrm>
          <a:prstGeom prst="rect">
            <a:avLst/>
          </a:prstGeom>
          <a:noFill/>
          <a:ln>
            <a:noFill/>
          </a:ln>
        </p:spPr>
      </p:pic>
      <p:pic>
        <p:nvPicPr>
          <p:cNvPr id="866" name="Google Shape;866;p36"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867" name="Google Shape;867;p36"/>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868" name="Google Shape;868;p36"/>
          <p:cNvGrpSpPr/>
          <p:nvPr/>
        </p:nvGrpSpPr>
        <p:grpSpPr>
          <a:xfrm>
            <a:off x="8015486" y="4274757"/>
            <a:ext cx="2257028" cy="1739075"/>
            <a:chOff x="7742013" y="4113105"/>
            <a:chExt cx="2257028" cy="1739075"/>
          </a:xfrm>
        </p:grpSpPr>
        <p:sp>
          <p:nvSpPr>
            <p:cNvPr id="869" name="Google Shape;869;p36"/>
            <p:cNvSpPr txBox="1"/>
            <p:nvPr/>
          </p:nvSpPr>
          <p:spPr>
            <a:xfrm>
              <a:off x="7742013" y="5144294"/>
              <a:ext cx="225702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考査基準</a:t>
              </a:r>
              <a:endParaRPr/>
            </a:p>
          </p:txBody>
        </p:sp>
        <p:sp>
          <p:nvSpPr>
            <p:cNvPr id="870" name="Google Shape;870;p36"/>
            <p:cNvSpPr txBox="1"/>
            <p:nvPr/>
          </p:nvSpPr>
          <p:spPr>
            <a:xfrm>
              <a:off x="821192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7</a:t>
              </a:r>
              <a:endParaRPr sz="3000">
                <a:solidFill>
                  <a:schemeClr val="lt1"/>
                </a:solidFill>
                <a:latin typeface="Roboto"/>
                <a:ea typeface="Roboto"/>
                <a:cs typeface="Roboto"/>
                <a:sym typeface="Roboto"/>
              </a:endParaRPr>
            </a:p>
          </p:txBody>
        </p:sp>
      </p:grpSp>
      <p:sp>
        <p:nvSpPr>
          <p:cNvPr id="871" name="Google Shape;871;p36"/>
          <p:cNvSpPr txBox="1"/>
          <p:nvPr/>
        </p:nvSpPr>
        <p:spPr>
          <a:xfrm>
            <a:off x="509970" y="927558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36</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75"/>
        <p:cNvGrpSpPr/>
        <p:nvPr/>
      </p:nvGrpSpPr>
      <p:grpSpPr>
        <a:xfrm>
          <a:off x="0" y="0"/>
          <a:ext cx="0" cy="0"/>
          <a:chOff x="0" y="0"/>
          <a:chExt cx="0" cy="0"/>
        </a:xfrm>
      </p:grpSpPr>
      <p:sp>
        <p:nvSpPr>
          <p:cNvPr id="876" name="Google Shape;876;p37"/>
          <p:cNvSpPr txBox="1"/>
          <p:nvPr/>
        </p:nvSpPr>
        <p:spPr>
          <a:xfrm>
            <a:off x="531844" y="510988"/>
            <a:ext cx="466217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厳格な掲載基準　</a:t>
            </a:r>
            <a:r>
              <a:rPr lang="ja-JP" sz="2800">
                <a:solidFill>
                  <a:schemeClr val="lt1"/>
                </a:solidFill>
                <a:latin typeface="Noto Sans JP"/>
                <a:ea typeface="Noto Sans JP"/>
                <a:cs typeface="Noto Sans JP"/>
                <a:sym typeface="Noto Sans JP"/>
              </a:rPr>
              <a:t>– NG業種</a:t>
            </a:r>
            <a:endParaRPr sz="2800">
              <a:solidFill>
                <a:schemeClr val="lt1"/>
              </a:solidFill>
              <a:latin typeface="Noto Sans JP"/>
              <a:ea typeface="Noto Sans JP"/>
              <a:cs typeface="Noto Sans JP"/>
              <a:sym typeface="Noto Sans JP"/>
            </a:endParaRPr>
          </a:p>
        </p:txBody>
      </p:sp>
      <p:sp>
        <p:nvSpPr>
          <p:cNvPr id="877" name="Google Shape;877;p37"/>
          <p:cNvSpPr txBox="1"/>
          <p:nvPr/>
        </p:nvSpPr>
        <p:spPr>
          <a:xfrm>
            <a:off x="5625885" y="251614"/>
            <a:ext cx="12139601" cy="102694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500">
                <a:solidFill>
                  <a:schemeClr val="lt1"/>
                </a:solidFill>
                <a:latin typeface="Noto Sans JP"/>
                <a:ea typeface="Noto Sans JP"/>
                <a:cs typeface="Noto Sans JP"/>
                <a:sym typeface="Noto Sans JP"/>
              </a:rPr>
              <a:t>TOKYO PRIMEを搭載する加盟タクシー会社は、「タクシーはお客様がリラックスするおもてなしの空間である」ということを</a:t>
            </a:r>
            <a:endParaRPr sz="15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500">
                <a:solidFill>
                  <a:schemeClr val="lt1"/>
                </a:solidFill>
                <a:latin typeface="Noto Sans JP"/>
                <a:ea typeface="Noto Sans JP"/>
                <a:cs typeface="Noto Sans JP"/>
                <a:sym typeface="Noto Sans JP"/>
              </a:rPr>
              <a:t>大事にしています。タクシーをご乗車のお客様に心地良く映像を見ていただき、広告主様にも安心してご掲載いただけるよう、</a:t>
            </a:r>
            <a:endParaRPr sz="15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500">
                <a:solidFill>
                  <a:schemeClr val="lt1"/>
                </a:solidFill>
                <a:latin typeface="Noto Sans JP"/>
                <a:ea typeface="Noto Sans JP"/>
                <a:cs typeface="Noto Sans JP"/>
                <a:sym typeface="Noto Sans JP"/>
              </a:rPr>
              <a:t>通常より更に厳格な広告審査基準を設け、考査を進めております。</a:t>
            </a:r>
            <a:endParaRPr sz="1500">
              <a:solidFill>
                <a:schemeClr val="lt1"/>
              </a:solidFill>
              <a:latin typeface="Noto Sans JP"/>
              <a:ea typeface="Noto Sans JP"/>
              <a:cs typeface="Noto Sans JP"/>
              <a:sym typeface="Noto Sans JP"/>
            </a:endParaRPr>
          </a:p>
        </p:txBody>
      </p:sp>
      <p:graphicFrame>
        <p:nvGraphicFramePr>
          <p:cNvPr id="878" name="Google Shape;878;p37"/>
          <p:cNvGraphicFramePr/>
          <p:nvPr/>
        </p:nvGraphicFramePr>
        <p:xfrm>
          <a:off x="635395" y="1808810"/>
          <a:ext cx="7957500" cy="7087920"/>
        </p:xfrm>
        <a:graphic>
          <a:graphicData uri="http://schemas.openxmlformats.org/drawingml/2006/table">
            <a:tbl>
              <a:tblPr>
                <a:noFill/>
                <a:tableStyleId>{16192430-A264-47DB-ADF5-F16E39A7DEEF}</a:tableStyleId>
              </a:tblPr>
              <a:tblGrid>
                <a:gridCol w="2002025">
                  <a:extLst>
                    <a:ext uri="{9D8B030D-6E8A-4147-A177-3AD203B41FA5}">
                      <a16:colId xmlns:a16="http://schemas.microsoft.com/office/drawing/2014/main" val="20000"/>
                    </a:ext>
                  </a:extLst>
                </a:gridCol>
                <a:gridCol w="3833175">
                  <a:extLst>
                    <a:ext uri="{9D8B030D-6E8A-4147-A177-3AD203B41FA5}">
                      <a16:colId xmlns:a16="http://schemas.microsoft.com/office/drawing/2014/main" val="20001"/>
                    </a:ext>
                  </a:extLst>
                </a:gridCol>
                <a:gridCol w="1061150">
                  <a:extLst>
                    <a:ext uri="{9D8B030D-6E8A-4147-A177-3AD203B41FA5}">
                      <a16:colId xmlns:a16="http://schemas.microsoft.com/office/drawing/2014/main" val="20002"/>
                    </a:ext>
                  </a:extLst>
                </a:gridCol>
                <a:gridCol w="1061150">
                  <a:extLst>
                    <a:ext uri="{9D8B030D-6E8A-4147-A177-3AD203B41FA5}">
                      <a16:colId xmlns:a16="http://schemas.microsoft.com/office/drawing/2014/main" val="20003"/>
                    </a:ext>
                  </a:extLst>
                </a:gridCol>
              </a:tblGrid>
              <a:tr h="317925">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大カテゴリ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1st Ads / 2nd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3rd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525">
                <a:tc rowSpan="7">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医療、美容、健康等</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健康食品(業態・商材により一部除く)</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通販コスメ(業態・商材により一部除く)</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医療系(一部除く)、美容整形系</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治験募集</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薬機法(医薬品、医療機器等の品質、有効性及び安全性の確保等に関する法律)に抵触する恐れのある訴求のある商材</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エステ(美顔器・家庭用脱毛器など一部のホームケア用品は企業審査など総合的な判断から掲載可となる可能性があります))</a:t>
                      </a:r>
                      <a:endParaRPr sz="900" b="0" i="0" u="none" strike="noStrike">
                        <a:solidFill>
                          <a:srgbClr val="000000"/>
                        </a:solidFill>
                        <a:latin typeface="Noto Sans JP"/>
                        <a:ea typeface="Noto Sans JP"/>
                        <a:cs typeface="Noto Sans JP"/>
                        <a:sym typeface="Noto Sans JP"/>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産経用品 (避妊具、女性用体温計)</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275525">
                <a:tc rowSpan="3">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ギャンブル・アダルト</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ギャンブル関連 (パチンコ等) ※ 一部公営くじ除く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12700" cap="flat" cmpd="sng">
                      <a:solidFill>
                        <a:srgbClr val="C8C8C8"/>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アダルト(成人対象の性的な商品サービス等のアダルト全般、性的表現が扱われているサービス、児童ポルノ等を連想させるもの等の青少年保護育成上好ましくない商品サービス、精力剤、合法ドラッグ)</a:t>
                      </a:r>
                      <a:endParaRPr sz="900" b="0" i="0" u="none" strike="noStrike">
                        <a:solidFill>
                          <a:srgbClr val="000000"/>
                        </a:solidFill>
                        <a:latin typeface="Noto Sans JP"/>
                        <a:ea typeface="Noto Sans JP"/>
                        <a:cs typeface="Noto Sans JP"/>
                        <a:sym typeface="Noto Sans JP"/>
                      </a:endParaRPr>
                    </a:p>
                  </a:txBody>
                  <a:tcPr marL="65025" marR="7225" marT="7950" marB="0" anchor="ctr">
                    <a:lnL w="12700" cap="flat" cmpd="sng">
                      <a:solidFill>
                        <a:srgbClr val="C8C8C8"/>
                      </a:solidFill>
                      <a:prstDash val="solid"/>
                      <a:round/>
                      <a:headEnd type="none" w="sm" len="sm"/>
                      <a:tailEnd type="none" w="sm" len="sm"/>
                    </a:lnL>
                    <a:lnR w="12700" cap="flat" cmpd="sng">
                      <a:solidFill>
                        <a:srgbClr val="C8C8C8"/>
                      </a:solidFill>
                      <a:prstDash val="solid"/>
                      <a:round/>
                      <a:headEnd type="none" w="sm" len="sm"/>
                      <a:tailEnd type="none" w="sm" len="sm"/>
                    </a:lnR>
                    <a:lnT w="12700" cap="flat" cmpd="sng">
                      <a:solidFill>
                        <a:srgbClr val="C8C8C8"/>
                      </a:solidFill>
                      <a:prstDash val="solid"/>
                      <a:round/>
                      <a:headEnd type="none" w="sm" len="sm"/>
                      <a:tailEnd type="none" w="sm" len="sm"/>
                    </a:lnT>
                    <a:lnB w="12700" cap="flat" cmpd="sng">
                      <a:solidFill>
                        <a:srgbClr val="C8C8C8"/>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12700" cap="flat" cmpd="sng">
                      <a:solidFill>
                        <a:srgbClr val="C8C8C8"/>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R-18以上の映画作品、CERO Z (18歳以上のみ対象) のゲーム</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12700" cap="flat" cmpd="sng">
                      <a:solidFill>
                        <a:srgbClr val="C8C8C8"/>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0"/>
                  </a:ext>
                </a:extLst>
              </a:tr>
              <a:tr h="275525">
                <a:tc rowSpan="3">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出会い系、結婚相談所</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出会い系（インターネット異性紹介事業）</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1"/>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出会い系（結婚相談）</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2"/>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出会い系（お見合いパーティー）</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3"/>
                  </a:ext>
                </a:extLst>
              </a:tr>
              <a:tr h="275525">
                <a:tc rowSpan="9">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金融</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消費者金融</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4"/>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カードローン(銀行法適用の業者で全銀連加盟行提供のものを除く)</a:t>
                      </a:r>
                      <a:endParaRPr sz="900" b="0" i="0" u="none" strike="noStrike">
                        <a:solidFill>
                          <a:srgbClr val="000000"/>
                        </a:solidFill>
                        <a:latin typeface="Noto Sans JP"/>
                        <a:ea typeface="Noto Sans JP"/>
                        <a:cs typeface="Noto Sans JP"/>
                        <a:sym typeface="Noto Sans JP"/>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5"/>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事業性ローン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6"/>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不動産担保ローン</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7"/>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ファクタリング</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8"/>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過払い金請求</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9"/>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ICO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0"/>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バイナリーオプション</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1"/>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金融庁に正式に登録されていない暗号資産交換業者(みなし業社等)</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2"/>
                  </a:ext>
                </a:extLst>
              </a:tr>
              <a:tr h="275525">
                <a:tc rowSpan="2">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政治・ 公益法人 </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政党/政治関連（政府関連は都度相談）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3"/>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公益法人 (NPO/NGO、社団法人)</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4"/>
                  </a:ext>
                </a:extLst>
              </a:tr>
            </a:tbl>
          </a:graphicData>
        </a:graphic>
      </p:graphicFrame>
      <p:graphicFrame>
        <p:nvGraphicFramePr>
          <p:cNvPr id="879" name="Google Shape;879;p37"/>
          <p:cNvGraphicFramePr/>
          <p:nvPr/>
        </p:nvGraphicFramePr>
        <p:xfrm>
          <a:off x="8811863" y="1808810"/>
          <a:ext cx="8917400" cy="6106050"/>
        </p:xfrm>
        <a:graphic>
          <a:graphicData uri="http://schemas.openxmlformats.org/drawingml/2006/table">
            <a:tbl>
              <a:tblPr>
                <a:noFill/>
                <a:tableStyleId>{16192430-A264-47DB-ADF5-F16E39A7DEEF}</a:tableStyleId>
              </a:tblPr>
              <a:tblGrid>
                <a:gridCol w="2243500">
                  <a:extLst>
                    <a:ext uri="{9D8B030D-6E8A-4147-A177-3AD203B41FA5}">
                      <a16:colId xmlns:a16="http://schemas.microsoft.com/office/drawing/2014/main" val="20000"/>
                    </a:ext>
                  </a:extLst>
                </a:gridCol>
                <a:gridCol w="4295550">
                  <a:extLst>
                    <a:ext uri="{9D8B030D-6E8A-4147-A177-3AD203B41FA5}">
                      <a16:colId xmlns:a16="http://schemas.microsoft.com/office/drawing/2014/main" val="20001"/>
                    </a:ext>
                  </a:extLst>
                </a:gridCol>
                <a:gridCol w="1189175">
                  <a:extLst>
                    <a:ext uri="{9D8B030D-6E8A-4147-A177-3AD203B41FA5}">
                      <a16:colId xmlns:a16="http://schemas.microsoft.com/office/drawing/2014/main" val="20002"/>
                    </a:ext>
                  </a:extLst>
                </a:gridCol>
                <a:gridCol w="1189175">
                  <a:extLst>
                    <a:ext uri="{9D8B030D-6E8A-4147-A177-3AD203B41FA5}">
                      <a16:colId xmlns:a16="http://schemas.microsoft.com/office/drawing/2014/main" val="20003"/>
                    </a:ext>
                  </a:extLst>
                </a:gridCol>
              </a:tblGrid>
              <a:tr h="305125">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大カテゴリ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1st Ads / 2nd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3rd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05125">
                <a:tc rowSpan="2">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武器・毒物 </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武器全般</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毒物劇物</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305125">
                <a:tc rowSpan="2">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情報</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情報商材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情報比較サイト</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305125">
                <a:tc rowSpan="15">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その他</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宗教関連 (魔除け・霊感商法霊視商法等)</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寺社仏閣(初詣・七五三など宗教の布教、勧誘要素を含まないものは除く。具体的な催事内容を含め確認のうえ、厳格に判断いたします。)</a:t>
                      </a:r>
                      <a:endParaRPr sz="900" b="0" i="0" u="none" strike="noStrike">
                        <a:solidFill>
                          <a:srgbClr val="000000"/>
                        </a:solidFill>
                        <a:latin typeface="Noto Sans JP"/>
                        <a:ea typeface="Noto Sans JP"/>
                        <a:cs typeface="Noto Sans JP"/>
                        <a:sym typeface="Noto Sans JP"/>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コンプレックス商材</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無限連鎖講</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探偵業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家政婦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0"/>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生体販売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1"/>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葬儀葬祭業</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2"/>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ライブ配信サービス</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3"/>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たばこ、電子たばこ(企業広告は除く)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4"/>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占い</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5"/>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業務実態が不明瞭な企業の商材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6"/>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弊社親会社競合サービス(配車サービス、配車サービスを主たる事業とする企業が運営するフードデリバリーサービス、交通事故防止サービス等)</a:t>
                      </a:r>
                      <a:endParaRPr sz="900" b="0" i="0" u="none" strike="noStrike">
                        <a:solidFill>
                          <a:srgbClr val="000000"/>
                        </a:solidFill>
                        <a:latin typeface="Noto Sans JP"/>
                        <a:ea typeface="Noto Sans JP"/>
                        <a:cs typeface="Noto Sans JP"/>
                        <a:sym typeface="Noto Sans JP"/>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7"/>
                  </a:ext>
                </a:extLst>
              </a:tr>
              <a:tr h="3051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タクシー会社と競合する企業やサービス</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900"/>
                        <a:buFont typeface="Noto Sans JP"/>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Noto Sans JP"/>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8"/>
                  </a:ext>
                </a:extLst>
              </a:tr>
              <a:tr h="30867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その他タクシー車内のプライベート空間にそぐわないと判断した業種・商材</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
        <p:nvSpPr>
          <p:cNvPr id="880" name="Google Shape;880;p37"/>
          <p:cNvSpPr txBox="1"/>
          <p:nvPr/>
        </p:nvSpPr>
        <p:spPr>
          <a:xfrm>
            <a:off x="8811863" y="8059368"/>
            <a:ext cx="8143576" cy="10147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×：原則掲載NG</a:t>
            </a:r>
            <a:endParaRPr/>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△：指定枠に限り掲載可能（3rd Ads枠のうち、週あたり[FULL]3枠まで）</a:t>
            </a:r>
            <a:endParaRPr sz="11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　　通常より更に厳格な広告審査※を通過した場合のみ掲載が可能</a:t>
            </a:r>
            <a:endParaRPr sz="11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　　</a:t>
            </a:r>
            <a:r>
              <a:rPr lang="ja-JP" sz="1100">
                <a:solidFill>
                  <a:srgbClr val="AAAAAA"/>
                </a:solidFill>
                <a:latin typeface="Noto Sans JP"/>
                <a:ea typeface="Noto Sans JP"/>
                <a:cs typeface="Noto Sans JP"/>
                <a:sym typeface="Noto Sans JP"/>
              </a:rPr>
              <a:t>※「タクシーはお客様がリラックスするおもてなしの空間である」というNGクリエイティブ表現の規定にそぐわないもの</a:t>
            </a:r>
            <a:endParaRPr sz="1100">
              <a:solidFill>
                <a:srgbClr val="AAAAAA"/>
              </a:solidFill>
              <a:latin typeface="Noto Sans JP"/>
              <a:ea typeface="Noto Sans JP"/>
              <a:cs typeface="Noto Sans JP"/>
              <a:sym typeface="Noto Sans JP"/>
            </a:endParaRPr>
          </a:p>
        </p:txBody>
      </p:sp>
      <p:sp>
        <p:nvSpPr>
          <p:cNvPr id="881" name="Google Shape;881;p37"/>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37</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86"/>
        <p:cNvGrpSpPr/>
        <p:nvPr/>
      </p:nvGrpSpPr>
      <p:grpSpPr>
        <a:xfrm>
          <a:off x="0" y="0"/>
          <a:ext cx="0" cy="0"/>
          <a:chOff x="0" y="0"/>
          <a:chExt cx="0" cy="0"/>
        </a:xfrm>
      </p:grpSpPr>
      <p:sp>
        <p:nvSpPr>
          <p:cNvPr id="887" name="Google Shape;887;p38"/>
          <p:cNvSpPr txBox="1"/>
          <p:nvPr/>
        </p:nvSpPr>
        <p:spPr>
          <a:xfrm>
            <a:off x="531844" y="510988"/>
            <a:ext cx="722954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厳格な掲載基準　</a:t>
            </a:r>
            <a:r>
              <a:rPr lang="ja-JP" sz="2800">
                <a:solidFill>
                  <a:schemeClr val="lt1"/>
                </a:solidFill>
                <a:latin typeface="Noto Sans JP"/>
                <a:ea typeface="Noto Sans JP"/>
                <a:cs typeface="Noto Sans JP"/>
                <a:sym typeface="Noto Sans JP"/>
              </a:rPr>
              <a:t>– NGクリエイティブ表現</a:t>
            </a:r>
            <a:endParaRPr sz="2800">
              <a:solidFill>
                <a:schemeClr val="lt1"/>
              </a:solidFill>
              <a:latin typeface="Noto Sans JP"/>
              <a:ea typeface="Noto Sans JP"/>
              <a:cs typeface="Noto Sans JP"/>
              <a:sym typeface="Noto Sans JP"/>
            </a:endParaRPr>
          </a:p>
        </p:txBody>
      </p:sp>
      <p:sp>
        <p:nvSpPr>
          <p:cNvPr id="888" name="Google Shape;888;p38"/>
          <p:cNvSpPr txBox="1"/>
          <p:nvPr/>
        </p:nvSpPr>
        <p:spPr>
          <a:xfrm>
            <a:off x="658360" y="1801227"/>
            <a:ext cx="2302508"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チープな印象を受けるもの</a:t>
            </a:r>
            <a:endParaRPr sz="1200">
              <a:solidFill>
                <a:schemeClr val="lt1"/>
              </a:solidFill>
              <a:latin typeface="Noto Sans JP"/>
              <a:ea typeface="Noto Sans JP"/>
              <a:cs typeface="Noto Sans JP"/>
              <a:sym typeface="Noto Sans JP"/>
            </a:endParaRPr>
          </a:p>
        </p:txBody>
      </p:sp>
      <p:sp>
        <p:nvSpPr>
          <p:cNvPr id="889" name="Google Shape;889;p38"/>
          <p:cNvSpPr txBox="1"/>
          <p:nvPr/>
        </p:nvSpPr>
        <p:spPr>
          <a:xfrm>
            <a:off x="669711" y="2186393"/>
            <a:ext cx="6955455" cy="220425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同じ静止画(画面の一部ではなく全画面のもの)を全体尺の中で15秒を超えて表示すること</a:t>
            </a:r>
            <a:endParaRPr sz="9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動画クリエイティブの画面の一部でバナー状のクリエイティブ表現を行う動画</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  （無地などクリエイティブ表現を阻害せず、動画の内容を補足するものは許容とする場合があります。）</a:t>
            </a:r>
            <a:endParaRPr sz="9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ゲームの解説・操作説明・実況がメインとなっている動画</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情報量が過多であるもの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ナレーションなしでスライドショーのみで構成されているもの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同じ映像が連続し、カット数が少なく構成が冗長であるもの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カラーコレクション等の映像加工がなされていないもの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フリー素材やそれに準ずる素材（画像、映像、音楽）を多用しているもの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映像品質の低いもの</a:t>
            </a:r>
            <a:endParaRPr/>
          </a:p>
        </p:txBody>
      </p:sp>
      <p:sp>
        <p:nvSpPr>
          <p:cNvPr id="890" name="Google Shape;890;p38"/>
          <p:cNvSpPr txBox="1"/>
          <p:nvPr/>
        </p:nvSpPr>
        <p:spPr>
          <a:xfrm>
            <a:off x="658360" y="4849831"/>
            <a:ext cx="2302508"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乗客に不快感を与えるもの</a:t>
            </a:r>
            <a:endParaRPr sz="1200">
              <a:solidFill>
                <a:schemeClr val="lt1"/>
              </a:solidFill>
              <a:latin typeface="Noto Sans JP"/>
              <a:ea typeface="Noto Sans JP"/>
              <a:cs typeface="Noto Sans JP"/>
              <a:sym typeface="Noto Sans JP"/>
            </a:endParaRPr>
          </a:p>
        </p:txBody>
      </p:sp>
      <p:sp>
        <p:nvSpPr>
          <p:cNvPr id="891" name="Google Shape;891;p38"/>
          <p:cNvSpPr txBox="1"/>
          <p:nvPr/>
        </p:nvSpPr>
        <p:spPr>
          <a:xfrm>
            <a:off x="669711" y="5234997"/>
            <a:ext cx="5746587" cy="259205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車酔いを誘発する可能性があるもの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過度に騒いだり、怒鳴ったりする表現</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高速で振動したり、点滅したり、単純なループを繰り返すような画像、映像を用いたもの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人間の局部を強調したもの、コンプレックス部分を露骨に表現したもの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過度な肌の露出があるもの、性的なもの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同一クリエイティブ（ほぼ同じ内容のものも含む）を1枠で連続して複数回流すこと</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演者自体や演者の表現が不快感を与える可能性のあるもの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顔のアップが連続するもの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緊急車両のサイレンや、そのように誤認される可能性のある音声が入ったもの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恐怖を感じる可能性があるもの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動画上の演出であるとわからず乗客が不安を感じる可能性のあるもの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画面下部の各種ボタン操作領域の位置を指定してアクションを促すもの</a:t>
            </a:r>
            <a:endParaRPr/>
          </a:p>
        </p:txBody>
      </p:sp>
      <p:sp>
        <p:nvSpPr>
          <p:cNvPr id="892" name="Google Shape;892;p38"/>
          <p:cNvSpPr txBox="1"/>
          <p:nvPr/>
        </p:nvSpPr>
        <p:spPr>
          <a:xfrm>
            <a:off x="658360" y="8146700"/>
            <a:ext cx="2787256"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ダブルスポンサーに該当するもの</a:t>
            </a:r>
            <a:endParaRPr sz="1200">
              <a:solidFill>
                <a:schemeClr val="lt1"/>
              </a:solidFill>
              <a:latin typeface="Noto Sans JP"/>
              <a:ea typeface="Noto Sans JP"/>
              <a:cs typeface="Noto Sans JP"/>
              <a:sym typeface="Noto Sans JP"/>
            </a:endParaRPr>
          </a:p>
        </p:txBody>
      </p:sp>
      <p:sp>
        <p:nvSpPr>
          <p:cNvPr id="893" name="Google Shape;893;p38"/>
          <p:cNvSpPr txBox="1"/>
          <p:nvPr/>
        </p:nvSpPr>
        <p:spPr>
          <a:xfrm>
            <a:off x="669711" y="8531866"/>
            <a:ext cx="5746587" cy="653064"/>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1枠で複数クライアント、複数ブランド、複数アイテムの広告を流すこと</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ダブルスポンサーの際に広告の主体者が明示されていないもの</a:t>
            </a:r>
            <a:endParaRPr sz="900">
              <a:solidFill>
                <a:schemeClr val="dk1"/>
              </a:solidFill>
              <a:latin typeface="Noto Sans JP"/>
              <a:ea typeface="Noto Sans JP"/>
              <a:cs typeface="Noto Sans JP"/>
              <a:sym typeface="Noto Sans JP"/>
            </a:endParaRPr>
          </a:p>
        </p:txBody>
      </p:sp>
      <p:sp>
        <p:nvSpPr>
          <p:cNvPr id="894" name="Google Shape;894;p38"/>
          <p:cNvSpPr txBox="1"/>
          <p:nvPr/>
        </p:nvSpPr>
        <p:spPr>
          <a:xfrm>
            <a:off x="7164979" y="1801227"/>
            <a:ext cx="3756752"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法令や業界の自主規制、公序良俗に反するもの</a:t>
            </a:r>
            <a:endParaRPr sz="1200">
              <a:solidFill>
                <a:schemeClr val="lt1"/>
              </a:solidFill>
              <a:latin typeface="Noto Sans JP"/>
              <a:ea typeface="Noto Sans JP"/>
              <a:cs typeface="Noto Sans JP"/>
              <a:sym typeface="Noto Sans JP"/>
            </a:endParaRPr>
          </a:p>
        </p:txBody>
      </p:sp>
      <p:sp>
        <p:nvSpPr>
          <p:cNvPr id="895" name="Google Shape;895;p38"/>
          <p:cNvSpPr txBox="1"/>
          <p:nvPr/>
        </p:nvSpPr>
        <p:spPr>
          <a:xfrm>
            <a:off x="7176330" y="2186393"/>
            <a:ext cx="9577338" cy="608224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事実と異なる虚偽の情報を掲載したもの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優良誤認表示や有利誤認表示などの不当表示となるもの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「最大」「最高」「最小」「最速」「No.1」「世界初」などの言葉を表示する際に客観的な出典がないもの（最新かつ、掲載日に1年以内のデータのみ有効）</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順位、割合、件数など調査結果等の定量的な言葉を表示する際に客観的な出典がないもの</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　（客観的な出典は、以下を必ず記載するとともに、設問内容や選択肢で示した商品名や会社名なども、できる限り分かるようにすることで、</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　　その事実が客観的な調査に基づいていることが確認できるようにし、またその根拠となるデータを株式会社IRISに提出すること）</a:t>
            </a:r>
            <a:endParaRPr sz="900">
              <a:solidFill>
                <a:schemeClr val="dk1"/>
              </a:solidFill>
              <a:latin typeface="Noto Sans JP"/>
              <a:ea typeface="Noto Sans JP"/>
              <a:cs typeface="Noto Sans JP"/>
              <a:sym typeface="Noto Sans JP"/>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調査期間</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調査機関</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調査対象</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有効回答数(サンプル数)</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調査方法(集計方法、算出方法）</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公正取引協議会が定める公正競争規約で定められた表示を遵守していないもの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税込価格と誤認される恐れのある税抜価格の表示</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著作権や商標権等の知的財産権を侵害するもの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誹謗中傷するもの、名誉を毀損するもの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プライバシーを侵害するもの、個人情報の取得、管理、利用等に十分な配慮がされていないもの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比較広告</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他人を差別するもの、人権を侵害するもの</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政治家や元政治家が集団または個人の意見や考えを発信しているもの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セクシュアルハラスメントとなるもの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バイオレンス、暴力的な描写、表現</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投機心、射幸心を著しくあおる表現のもの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非科学的または迷信に類するもので、利用者を惑わせたり、不安を与えるもの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犯罪を肯定、美化、助長するもの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反社会的勢力によるもの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醜悪、残虐、猟奇的等で不快感を与えるもの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サービス、商品の内容が不明確なもの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オリンピック・パラリンピック関連のアンブッシュ広告と捉えられるもの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業界で定めるガイドラインなどに違反し、または、違反するおそれのあるもの</a:t>
            </a:r>
            <a:endParaRPr/>
          </a:p>
        </p:txBody>
      </p:sp>
      <p:sp>
        <p:nvSpPr>
          <p:cNvPr id="896" name="Google Shape;896;p38"/>
          <p:cNvSpPr txBox="1"/>
          <p:nvPr/>
        </p:nvSpPr>
        <p:spPr>
          <a:xfrm>
            <a:off x="7164979" y="8829573"/>
            <a:ext cx="3110421" cy="330072"/>
          </a:xfrm>
          <a:prstGeom prst="rect">
            <a:avLst/>
          </a:prstGeom>
          <a:no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その他、当社が不適切と判断したもの</a:t>
            </a:r>
            <a:endParaRPr sz="1200">
              <a:solidFill>
                <a:schemeClr val="dk1"/>
              </a:solidFill>
              <a:latin typeface="Noto Sans JP"/>
              <a:ea typeface="Noto Sans JP"/>
              <a:cs typeface="Noto Sans JP"/>
              <a:sym typeface="Noto Sans JP"/>
            </a:endParaRPr>
          </a:p>
        </p:txBody>
      </p:sp>
      <p:sp>
        <p:nvSpPr>
          <p:cNvPr id="897" name="Google Shape;897;p38"/>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38</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901"/>
        <p:cNvGrpSpPr/>
        <p:nvPr/>
      </p:nvGrpSpPr>
      <p:grpSpPr>
        <a:xfrm>
          <a:off x="0" y="0"/>
          <a:ext cx="0" cy="0"/>
          <a:chOff x="0" y="0"/>
          <a:chExt cx="0" cy="0"/>
        </a:xfrm>
      </p:grpSpPr>
      <p:pic>
        <p:nvPicPr>
          <p:cNvPr id="902" name="Google Shape;902;p39"/>
          <p:cNvPicPr preferRelativeResize="0"/>
          <p:nvPr/>
        </p:nvPicPr>
        <p:blipFill rotWithShape="1">
          <a:blip r:embed="rId3">
            <a:alphaModFix/>
          </a:blip>
          <a:srcRect t="4642" b="10969"/>
          <a:stretch/>
        </p:blipFill>
        <p:spPr>
          <a:xfrm>
            <a:off x="0" y="0"/>
            <a:ext cx="18288000" cy="10288587"/>
          </a:xfrm>
          <a:prstGeom prst="rect">
            <a:avLst/>
          </a:prstGeom>
          <a:noFill/>
          <a:ln>
            <a:noFill/>
          </a:ln>
        </p:spPr>
      </p:pic>
      <p:pic>
        <p:nvPicPr>
          <p:cNvPr id="903" name="Google Shape;903;p39"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904" name="Google Shape;904;p39"/>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905" name="Google Shape;905;p39"/>
          <p:cNvGrpSpPr/>
          <p:nvPr/>
        </p:nvGrpSpPr>
        <p:grpSpPr>
          <a:xfrm>
            <a:off x="7756440" y="4258129"/>
            <a:ext cx="2775119" cy="1755701"/>
            <a:chOff x="7742013" y="4096479"/>
            <a:chExt cx="2775119" cy="1755701"/>
          </a:xfrm>
        </p:grpSpPr>
        <p:sp>
          <p:nvSpPr>
            <p:cNvPr id="906" name="Google Shape;906;p39"/>
            <p:cNvSpPr txBox="1"/>
            <p:nvPr/>
          </p:nvSpPr>
          <p:spPr>
            <a:xfrm>
              <a:off x="7742013" y="5144294"/>
              <a:ext cx="277511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申込の流れ</a:t>
              </a:r>
              <a:endParaRPr/>
            </a:p>
          </p:txBody>
        </p:sp>
        <p:sp>
          <p:nvSpPr>
            <p:cNvPr id="907" name="Google Shape;907;p39"/>
            <p:cNvSpPr txBox="1"/>
            <p:nvPr/>
          </p:nvSpPr>
          <p:spPr>
            <a:xfrm>
              <a:off x="8470971" y="4096479"/>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ctr" rtl="0">
                <a:spcBef>
                  <a:spcPts val="0"/>
                </a:spcBef>
                <a:spcAft>
                  <a:spcPts val="0"/>
                </a:spcAft>
                <a:buNone/>
              </a:pPr>
              <a:r>
                <a:rPr lang="ja-JP" sz="3000">
                  <a:solidFill>
                    <a:schemeClr val="lt1"/>
                  </a:solidFill>
                  <a:latin typeface="Roboto"/>
                  <a:ea typeface="Roboto"/>
                  <a:cs typeface="Roboto"/>
                  <a:sym typeface="Roboto"/>
                </a:rPr>
                <a:t>Part 8</a:t>
              </a:r>
              <a:endParaRPr sz="3000">
                <a:solidFill>
                  <a:schemeClr val="lt1"/>
                </a:solidFill>
                <a:latin typeface="Roboto"/>
                <a:ea typeface="Roboto"/>
                <a:cs typeface="Roboto"/>
                <a:sym typeface="Roboto"/>
              </a:endParaRPr>
            </a:p>
          </p:txBody>
        </p:sp>
      </p:grpSp>
      <p:sp>
        <p:nvSpPr>
          <p:cNvPr id="908" name="Google Shape;908;p39"/>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39</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4"/>
          <p:cNvPicPr preferRelativeResize="0"/>
          <p:nvPr/>
        </p:nvPicPr>
        <p:blipFill rotWithShape="1">
          <a:blip r:embed="rId3">
            <a:alphaModFix/>
          </a:blip>
          <a:srcRect l="1369" t="7425" b="9342"/>
          <a:stretch/>
        </p:blipFill>
        <p:spPr>
          <a:xfrm>
            <a:off x="-1" y="0"/>
            <a:ext cx="18288001" cy="10288588"/>
          </a:xfrm>
          <a:prstGeom prst="rect">
            <a:avLst/>
          </a:prstGeom>
          <a:noFill/>
          <a:ln>
            <a:noFill/>
          </a:ln>
        </p:spPr>
      </p:pic>
      <p:pic>
        <p:nvPicPr>
          <p:cNvPr id="80" name="Google Shape;80;p4" descr="図形, 四角形&#10;&#10;自動的に生成された説明"/>
          <p:cNvPicPr preferRelativeResize="0"/>
          <p:nvPr/>
        </p:nvPicPr>
        <p:blipFill rotWithShape="1">
          <a:blip r:embed="rId4">
            <a:alphaModFix/>
          </a:blip>
          <a:srcRect/>
          <a:stretch/>
        </p:blipFill>
        <p:spPr>
          <a:xfrm>
            <a:off x="0" y="1588"/>
            <a:ext cx="18288000" cy="10287000"/>
          </a:xfrm>
          <a:prstGeom prst="rect">
            <a:avLst/>
          </a:prstGeom>
          <a:noFill/>
          <a:ln>
            <a:noFill/>
          </a:ln>
        </p:spPr>
      </p:pic>
      <p:pic>
        <p:nvPicPr>
          <p:cNvPr id="81" name="Google Shape;81;p4"/>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82" name="Google Shape;82;p4"/>
          <p:cNvGrpSpPr/>
          <p:nvPr/>
        </p:nvGrpSpPr>
        <p:grpSpPr>
          <a:xfrm>
            <a:off x="7497396" y="4274757"/>
            <a:ext cx="3293209" cy="1739075"/>
            <a:chOff x="7742013" y="4113105"/>
            <a:chExt cx="3293209" cy="1739075"/>
          </a:xfrm>
        </p:grpSpPr>
        <p:sp>
          <p:nvSpPr>
            <p:cNvPr id="83" name="Google Shape;83;p4"/>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メディア概要</a:t>
              </a:r>
              <a:endParaRPr/>
            </a:p>
          </p:txBody>
        </p:sp>
        <p:sp>
          <p:nvSpPr>
            <p:cNvPr id="84" name="Google Shape;84;p4"/>
            <p:cNvSpPr txBox="1"/>
            <p:nvPr/>
          </p:nvSpPr>
          <p:spPr>
            <a:xfrm>
              <a:off x="873001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1</a:t>
              </a:r>
              <a:endParaRPr sz="3000">
                <a:solidFill>
                  <a:schemeClr val="lt1"/>
                </a:solidFill>
                <a:latin typeface="Roboto"/>
                <a:ea typeface="Roboto"/>
                <a:cs typeface="Roboto"/>
                <a:sym typeface="Roboto"/>
              </a:endParaRPr>
            </a:p>
          </p:txBody>
        </p:sp>
      </p:grpSp>
      <p:sp>
        <p:nvSpPr>
          <p:cNvPr id="85" name="Google Shape;85;p4"/>
          <p:cNvSpPr txBox="1"/>
          <p:nvPr/>
        </p:nvSpPr>
        <p:spPr>
          <a:xfrm>
            <a:off x="503238" y="9277838"/>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dk1"/>
                </a:solidFill>
                <a:latin typeface="Roboto Black"/>
                <a:ea typeface="Roboto Black"/>
                <a:cs typeface="Roboto Black"/>
                <a:sym typeface="Roboto Black"/>
              </a:rPr>
              <a:t>0</a:t>
            </a:r>
            <a:fld id="{00000000-1234-1234-1234-123412341234}" type="slidenum">
              <a:rPr lang="en-US" altLang="ja-JP" sz="2000" b="1" i="0">
                <a:solidFill>
                  <a:schemeClr val="dk1"/>
                </a:solidFill>
                <a:latin typeface="Roboto Black"/>
                <a:ea typeface="Roboto Black"/>
                <a:cs typeface="Roboto Black"/>
                <a:sym typeface="Roboto Black"/>
              </a:rPr>
              <a:t>4</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12"/>
        <p:cNvGrpSpPr/>
        <p:nvPr/>
      </p:nvGrpSpPr>
      <p:grpSpPr>
        <a:xfrm>
          <a:off x="0" y="0"/>
          <a:ext cx="0" cy="0"/>
          <a:chOff x="0" y="0"/>
          <a:chExt cx="0" cy="0"/>
        </a:xfrm>
      </p:grpSpPr>
      <p:sp>
        <p:nvSpPr>
          <p:cNvPr id="913" name="Google Shape;913;p40"/>
          <p:cNvSpPr txBox="1"/>
          <p:nvPr/>
        </p:nvSpPr>
        <p:spPr>
          <a:xfrm>
            <a:off x="531844" y="510988"/>
            <a:ext cx="45858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申し込みから掲載開始まで</a:t>
            </a:r>
            <a:endParaRPr sz="2800">
              <a:solidFill>
                <a:schemeClr val="lt1"/>
              </a:solidFill>
              <a:latin typeface="Noto Sans JP"/>
              <a:ea typeface="Noto Sans JP"/>
              <a:cs typeface="Noto Sans JP"/>
              <a:sym typeface="Noto Sans JP"/>
            </a:endParaRPr>
          </a:p>
        </p:txBody>
      </p:sp>
      <p:sp>
        <p:nvSpPr>
          <p:cNvPr id="914" name="Google Shape;914;p40"/>
          <p:cNvSpPr/>
          <p:nvPr/>
        </p:nvSpPr>
        <p:spPr>
          <a:xfrm>
            <a:off x="662290" y="1988417"/>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5" name="Google Shape;915;p40"/>
          <p:cNvSpPr txBox="1"/>
          <p:nvPr/>
        </p:nvSpPr>
        <p:spPr>
          <a:xfrm>
            <a:off x="933251" y="2181366"/>
            <a:ext cx="99258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広告主審査</a:t>
            </a:r>
            <a:endParaRPr sz="1200">
              <a:solidFill>
                <a:schemeClr val="dk1"/>
              </a:solidFill>
              <a:latin typeface="Noto Sans JP"/>
              <a:ea typeface="Noto Sans JP"/>
              <a:cs typeface="Noto Sans JP"/>
              <a:sym typeface="Noto Sans JP"/>
            </a:endParaRPr>
          </a:p>
        </p:txBody>
      </p:sp>
      <p:sp>
        <p:nvSpPr>
          <p:cNvPr id="916" name="Google Shape;916;p40"/>
          <p:cNvSpPr/>
          <p:nvPr/>
        </p:nvSpPr>
        <p:spPr>
          <a:xfrm>
            <a:off x="2242410" y="1988417"/>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7" name="Google Shape;917;p40"/>
          <p:cNvSpPr txBox="1"/>
          <p:nvPr/>
        </p:nvSpPr>
        <p:spPr>
          <a:xfrm>
            <a:off x="2368365" y="2032670"/>
            <a:ext cx="5078313" cy="49994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当社営業担当まで企業・詳細（訴求内容）とクリエイティブをご連絡ください。</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商材・クリエイティブは仮審査をいたします。</a:t>
            </a:r>
            <a:endParaRPr sz="1000">
              <a:solidFill>
                <a:schemeClr val="dk1"/>
              </a:solidFill>
              <a:latin typeface="Noto Sans JP"/>
              <a:ea typeface="Noto Sans JP"/>
              <a:cs typeface="Noto Sans JP"/>
              <a:sym typeface="Noto Sans JP"/>
            </a:endParaRPr>
          </a:p>
        </p:txBody>
      </p:sp>
      <p:sp>
        <p:nvSpPr>
          <p:cNvPr id="918" name="Google Shape;918;p40"/>
          <p:cNvSpPr/>
          <p:nvPr/>
        </p:nvSpPr>
        <p:spPr>
          <a:xfrm>
            <a:off x="662289" y="2672724"/>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9" name="Google Shape;919;p40"/>
          <p:cNvSpPr txBox="1"/>
          <p:nvPr/>
        </p:nvSpPr>
        <p:spPr>
          <a:xfrm>
            <a:off x="933251" y="2864228"/>
            <a:ext cx="99258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空き枠確認</a:t>
            </a:r>
            <a:endParaRPr sz="1200">
              <a:solidFill>
                <a:schemeClr val="dk1"/>
              </a:solidFill>
              <a:latin typeface="Noto Sans JP"/>
              <a:ea typeface="Noto Sans JP"/>
              <a:cs typeface="Noto Sans JP"/>
              <a:sym typeface="Noto Sans JP"/>
            </a:endParaRPr>
          </a:p>
        </p:txBody>
      </p:sp>
      <p:sp>
        <p:nvSpPr>
          <p:cNvPr id="920" name="Google Shape;920;p40"/>
          <p:cNvSpPr/>
          <p:nvPr/>
        </p:nvSpPr>
        <p:spPr>
          <a:xfrm>
            <a:off x="2242409" y="2672724"/>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1" name="Google Shape;921;p40"/>
          <p:cNvSpPr txBox="1"/>
          <p:nvPr/>
        </p:nvSpPr>
        <p:spPr>
          <a:xfrm>
            <a:off x="2368364" y="2857838"/>
            <a:ext cx="349807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b="0" i="0" u="sng">
                <a:solidFill>
                  <a:srgbClr val="000000"/>
                </a:solidFill>
                <a:highlight>
                  <a:srgbClr val="FFFFFF"/>
                </a:highlight>
                <a:latin typeface="Meiryo"/>
                <a:ea typeface="Meiryo"/>
                <a:cs typeface="Meiryo"/>
                <a:sym typeface="Meiryo"/>
                <a:hlinkClick r:id="rId4">
                  <a:extLst>
                    <a:ext uri="{A12FA001-AC4F-418D-AE19-62706E023703}">
                      <ahyp:hlinkClr xmlns:ahyp="http://schemas.microsoft.com/office/drawing/2018/hyperlinkcolor" val="tx"/>
                    </a:ext>
                  </a:extLst>
                </a:hlinkClick>
              </a:rPr>
              <a:t>https://order.tokyo-prime.jp/</a:t>
            </a:r>
            <a:r>
              <a:rPr lang="ja-JP" sz="1000" b="0" i="0">
                <a:solidFill>
                  <a:srgbClr val="000000"/>
                </a:solidFill>
                <a:highlight>
                  <a:srgbClr val="FFFFFF"/>
                </a:highlight>
                <a:latin typeface="Meiryo"/>
                <a:ea typeface="Meiryo"/>
                <a:cs typeface="Meiryo"/>
                <a:sym typeface="Meiryo"/>
              </a:rPr>
              <a:t>　</a:t>
            </a:r>
            <a:r>
              <a:rPr lang="ja-JP" sz="1000">
                <a:solidFill>
                  <a:srgbClr val="02022E"/>
                </a:solidFill>
                <a:latin typeface="Noto Sans JP"/>
                <a:ea typeface="Noto Sans JP"/>
                <a:cs typeface="Noto Sans JP"/>
                <a:sym typeface="Noto Sans JP"/>
              </a:rPr>
              <a:t>よりご確認ください。</a:t>
            </a:r>
            <a:endParaRPr sz="1000">
              <a:solidFill>
                <a:schemeClr val="dk1"/>
              </a:solidFill>
              <a:latin typeface="Noto Sans JP"/>
              <a:ea typeface="Noto Sans JP"/>
              <a:cs typeface="Noto Sans JP"/>
              <a:sym typeface="Noto Sans JP"/>
            </a:endParaRPr>
          </a:p>
        </p:txBody>
      </p:sp>
      <p:sp>
        <p:nvSpPr>
          <p:cNvPr id="922" name="Google Shape;922;p40"/>
          <p:cNvSpPr/>
          <p:nvPr/>
        </p:nvSpPr>
        <p:spPr>
          <a:xfrm>
            <a:off x="662290" y="3357031"/>
            <a:ext cx="1534501" cy="1663907"/>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40"/>
          <p:cNvSpPr txBox="1"/>
          <p:nvPr/>
        </p:nvSpPr>
        <p:spPr>
          <a:xfrm>
            <a:off x="1014042" y="4048380"/>
            <a:ext cx="8309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仮押さえ</a:t>
            </a:r>
            <a:endParaRPr sz="1200">
              <a:solidFill>
                <a:schemeClr val="dk1"/>
              </a:solidFill>
              <a:latin typeface="Noto Sans JP"/>
              <a:ea typeface="Noto Sans JP"/>
              <a:cs typeface="Noto Sans JP"/>
              <a:sym typeface="Noto Sans JP"/>
            </a:endParaRPr>
          </a:p>
        </p:txBody>
      </p:sp>
      <p:sp>
        <p:nvSpPr>
          <p:cNvPr id="924" name="Google Shape;924;p40"/>
          <p:cNvSpPr/>
          <p:nvPr/>
        </p:nvSpPr>
        <p:spPr>
          <a:xfrm>
            <a:off x="2242410" y="3357031"/>
            <a:ext cx="10614948" cy="166390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5" name="Google Shape;925;p40"/>
          <p:cNvSpPr txBox="1"/>
          <p:nvPr/>
        </p:nvSpPr>
        <p:spPr>
          <a:xfrm>
            <a:off x="2368365" y="3449906"/>
            <a:ext cx="10067180" cy="145578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仮押さえが必要な場合、 TOKYO PRIME 申込フォームよりご依頼ください。</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有効期間は「フォームからの仮押さえ依頼日を含めて5営業日以内」とし、最終日の17時に自動解放いたします。</a:t>
            </a:r>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仮押さえ回数に上限はございません 。</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endParaRPr sz="4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800">
                <a:solidFill>
                  <a:schemeClr val="dk1"/>
                </a:solidFill>
                <a:latin typeface="Noto Sans JP"/>
                <a:ea typeface="Noto Sans JP"/>
                <a:cs typeface="Noto Sans JP"/>
                <a:sym typeface="Noto Sans JP"/>
              </a:rPr>
              <a:t>条件1  同一広告主による2回目以降の仮押さえは、有効期間を過ぎたことによる仮押さえの解除の翌営業日を1営業日目として、5営業日以上経過してからであれば可能となります。</a:t>
            </a:r>
            <a:endParaRPr/>
          </a:p>
          <a:p>
            <a:pPr marL="0" marR="0" lvl="0" indent="0" algn="l" rtl="0">
              <a:lnSpc>
                <a:spcPct val="140000"/>
              </a:lnSpc>
              <a:spcBef>
                <a:spcPts val="0"/>
              </a:spcBef>
              <a:spcAft>
                <a:spcPts val="0"/>
              </a:spcAft>
              <a:buNone/>
            </a:pPr>
            <a:r>
              <a:rPr lang="ja-JP" sz="800">
                <a:solidFill>
                  <a:schemeClr val="dk1"/>
                </a:solidFill>
                <a:latin typeface="Noto Sans JP"/>
                <a:ea typeface="Noto Sans JP"/>
                <a:cs typeface="Noto Sans JP"/>
                <a:sym typeface="Noto Sans JP"/>
              </a:rPr>
              <a:t>条件2  条件1は、枠や期間を変更したとしても適用されます。</a:t>
            </a:r>
            <a:endParaRPr/>
          </a:p>
          <a:p>
            <a:pPr marL="0" marR="0" lvl="0" indent="0" algn="l" rtl="0">
              <a:lnSpc>
                <a:spcPct val="140000"/>
              </a:lnSpc>
              <a:spcBef>
                <a:spcPts val="0"/>
              </a:spcBef>
              <a:spcAft>
                <a:spcPts val="0"/>
              </a:spcAft>
              <a:buNone/>
            </a:pPr>
            <a:endParaRPr sz="4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仮押さえ期間中の追加での仮押さえは、一番早い仮押さえ期日に合わせるものとします。仮押さえ時には </a:t>
            </a:r>
            <a:r>
              <a:rPr lang="ja-JP" sz="1000" b="0" i="0" u="sng">
                <a:solidFill>
                  <a:srgbClr val="000000"/>
                </a:solidFill>
                <a:highlight>
                  <a:srgbClr val="FFFFFF"/>
                </a:highlight>
                <a:latin typeface="Meiryo"/>
                <a:ea typeface="Meiryo"/>
                <a:cs typeface="Meiryo"/>
                <a:sym typeface="Meiryo"/>
                <a:hlinkClick r:id="rId4">
                  <a:extLst>
                    <a:ext uri="{A12FA001-AC4F-418D-AE19-62706E023703}">
                      <ahyp:hlinkClr xmlns:ahyp="http://schemas.microsoft.com/office/drawing/2018/hyperlinkcolor" val="tx"/>
                    </a:ext>
                  </a:extLst>
                </a:hlinkClick>
              </a:rPr>
              <a:t>https://order.tokyo-prime.jp/</a:t>
            </a:r>
            <a:r>
              <a:rPr lang="ja-JP" sz="1000" b="0" i="0">
                <a:solidFill>
                  <a:srgbClr val="000000"/>
                </a:solidFill>
                <a:highlight>
                  <a:srgbClr val="FFFFFF"/>
                </a:highlight>
                <a:latin typeface="Meiryo"/>
                <a:ea typeface="Meiryo"/>
                <a:cs typeface="Meiryo"/>
                <a:sym typeface="Meiryo"/>
              </a:rPr>
              <a:t>　</a:t>
            </a:r>
            <a:r>
              <a:rPr lang="ja-JP" sz="1000">
                <a:solidFill>
                  <a:srgbClr val="02022E"/>
                </a:solidFill>
                <a:latin typeface="Noto Sans JP"/>
                <a:ea typeface="Noto Sans JP"/>
                <a:cs typeface="Noto Sans JP"/>
                <a:sym typeface="Noto Sans JP"/>
              </a:rPr>
              <a:t>よりお申し込みください。</a:t>
            </a:r>
            <a:endParaRPr sz="1000">
              <a:solidFill>
                <a:schemeClr val="dk1"/>
              </a:solidFill>
              <a:latin typeface="Noto Sans JP"/>
              <a:ea typeface="Noto Sans JP"/>
              <a:cs typeface="Noto Sans JP"/>
              <a:sym typeface="Noto Sans JP"/>
            </a:endParaRPr>
          </a:p>
        </p:txBody>
      </p:sp>
      <p:sp>
        <p:nvSpPr>
          <p:cNvPr id="926" name="Google Shape;926;p40"/>
          <p:cNvSpPr/>
          <p:nvPr/>
        </p:nvSpPr>
        <p:spPr>
          <a:xfrm>
            <a:off x="662289" y="5073126"/>
            <a:ext cx="1534501" cy="1048984"/>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7" name="Google Shape;927;p40"/>
          <p:cNvSpPr txBox="1"/>
          <p:nvPr/>
        </p:nvSpPr>
        <p:spPr>
          <a:xfrm>
            <a:off x="1175625" y="5488503"/>
            <a:ext cx="50783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考査</a:t>
            </a:r>
            <a:endParaRPr sz="1200">
              <a:solidFill>
                <a:schemeClr val="dk1"/>
              </a:solidFill>
              <a:latin typeface="Noto Sans JP"/>
              <a:ea typeface="Noto Sans JP"/>
              <a:cs typeface="Noto Sans JP"/>
              <a:sym typeface="Noto Sans JP"/>
            </a:endParaRPr>
          </a:p>
        </p:txBody>
      </p:sp>
      <p:sp>
        <p:nvSpPr>
          <p:cNvPr id="928" name="Google Shape;928;p40"/>
          <p:cNvSpPr/>
          <p:nvPr/>
        </p:nvSpPr>
        <p:spPr>
          <a:xfrm>
            <a:off x="2242409" y="5073126"/>
            <a:ext cx="10614948" cy="1048984"/>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40"/>
          <p:cNvSpPr txBox="1"/>
          <p:nvPr/>
        </p:nvSpPr>
        <p:spPr>
          <a:xfrm>
            <a:off x="2368364" y="5111417"/>
            <a:ext cx="9120445" cy="93083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rgbClr val="FF8F1C"/>
                </a:solidFill>
                <a:latin typeface="Noto Sans JP"/>
                <a:ea typeface="Noto Sans JP"/>
                <a:cs typeface="Noto Sans JP"/>
                <a:sym typeface="Noto Sans JP"/>
              </a:rPr>
              <a:t>締切：入稿期日の3営業日前 17時まで</a:t>
            </a:r>
            <a:endParaRPr sz="1000">
              <a:solidFill>
                <a:srgbClr val="FF8F1C"/>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クリエイティブ考査を行います。入稿までにクリエイティブ考査が必須となります。</a:t>
            </a:r>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申込受付後、クリエイティブ考査落ちでキャンセルになる場合もキャンセル料を頂戴いたしますので申込前にクリエイティブ考査をご依頼ください。</a:t>
            </a:r>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考査には2営業日程度かかりますので余裕を持ってクリエイティブ考査をご依頼ください。</a:t>
            </a:r>
            <a:endParaRPr/>
          </a:p>
        </p:txBody>
      </p:sp>
      <p:sp>
        <p:nvSpPr>
          <p:cNvPr id="930" name="Google Shape;930;p40"/>
          <p:cNvSpPr/>
          <p:nvPr/>
        </p:nvSpPr>
        <p:spPr>
          <a:xfrm>
            <a:off x="662290" y="6174298"/>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1" name="Google Shape;931;p40"/>
          <p:cNvSpPr txBox="1"/>
          <p:nvPr/>
        </p:nvSpPr>
        <p:spPr>
          <a:xfrm>
            <a:off x="1175627" y="6371582"/>
            <a:ext cx="50783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申込</a:t>
            </a:r>
            <a:endParaRPr sz="1200">
              <a:solidFill>
                <a:schemeClr val="dk1"/>
              </a:solidFill>
              <a:latin typeface="Noto Sans JP"/>
              <a:ea typeface="Noto Sans JP"/>
              <a:cs typeface="Noto Sans JP"/>
              <a:sym typeface="Noto Sans JP"/>
            </a:endParaRPr>
          </a:p>
        </p:txBody>
      </p:sp>
      <p:sp>
        <p:nvSpPr>
          <p:cNvPr id="932" name="Google Shape;932;p40"/>
          <p:cNvSpPr/>
          <p:nvPr/>
        </p:nvSpPr>
        <p:spPr>
          <a:xfrm>
            <a:off x="2242410" y="6174298"/>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0"/>
          <p:cNvSpPr txBox="1"/>
          <p:nvPr/>
        </p:nvSpPr>
        <p:spPr>
          <a:xfrm>
            <a:off x="2368365" y="6256566"/>
            <a:ext cx="45990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rgbClr val="FF8F1C"/>
                </a:solidFill>
                <a:latin typeface="Noto Sans JP"/>
                <a:ea typeface="Noto Sans JP"/>
                <a:cs typeface="Noto Sans JP"/>
                <a:sym typeface="Noto Sans JP"/>
              </a:rPr>
              <a:t>締切：</a:t>
            </a:r>
            <a:r>
              <a:rPr lang="ja-JP" altLang="en-US" sz="1000">
                <a:solidFill>
                  <a:srgbClr val="FF8F1C"/>
                </a:solidFill>
                <a:latin typeface="Noto Sans JP"/>
                <a:ea typeface="Noto Sans JP"/>
                <a:cs typeface="Noto Sans JP"/>
                <a:sym typeface="Noto Sans JP"/>
              </a:rPr>
              <a:t>掲載</a:t>
            </a:r>
            <a:r>
              <a:rPr lang="ja-JP" sz="1000">
                <a:solidFill>
                  <a:srgbClr val="FF8F1C"/>
                </a:solidFill>
                <a:latin typeface="Noto Sans JP"/>
                <a:ea typeface="Noto Sans JP"/>
                <a:cs typeface="Noto Sans JP"/>
                <a:sym typeface="Noto Sans JP"/>
              </a:rPr>
              <a:t>開始7営業日前 17時まで</a:t>
            </a:r>
            <a:endParaRPr sz="1000" dirty="0">
              <a:solidFill>
                <a:srgbClr val="FF8F1C"/>
              </a:solidFill>
              <a:latin typeface="Noto Sans JP"/>
              <a:ea typeface="Noto Sans JP"/>
              <a:cs typeface="Noto Sans JP"/>
              <a:sym typeface="Noto Sans JP"/>
            </a:endParaRPr>
          </a:p>
          <a:p>
            <a:pPr marL="0" marR="0" lvl="0" indent="0" algn="l" rtl="0">
              <a:spcBef>
                <a:spcPts val="0"/>
              </a:spcBef>
              <a:spcAft>
                <a:spcPts val="0"/>
              </a:spcAft>
              <a:buNone/>
            </a:pPr>
            <a:r>
              <a:rPr lang="ja-JP" sz="1000">
                <a:solidFill>
                  <a:schemeClr val="dk1"/>
                </a:solidFill>
                <a:latin typeface="Noto Sans JP"/>
                <a:ea typeface="Noto Sans JP"/>
                <a:cs typeface="Noto Sans JP"/>
                <a:sym typeface="Noto Sans JP"/>
              </a:rPr>
              <a:t>申込の際には </a:t>
            </a:r>
            <a:r>
              <a:rPr lang="ja-JP" sz="1000" b="0" i="0" u="sng">
                <a:solidFill>
                  <a:srgbClr val="000000"/>
                </a:solidFill>
                <a:highlight>
                  <a:srgbClr val="FFFFFF"/>
                </a:highlight>
                <a:latin typeface="Meiryo"/>
                <a:ea typeface="Meiryo"/>
                <a:cs typeface="Meiryo"/>
                <a:sym typeface="Meiryo"/>
                <a:hlinkClick r:id="rId4">
                  <a:extLst>
                    <a:ext uri="{A12FA001-AC4F-418D-AE19-62706E023703}">
                      <ahyp:hlinkClr xmlns:ahyp="http://schemas.microsoft.com/office/drawing/2018/hyperlinkcolor" val="tx"/>
                    </a:ext>
                  </a:extLst>
                </a:hlinkClick>
              </a:rPr>
              <a:t>https://order.tokyo-prime.jp/</a:t>
            </a:r>
            <a:r>
              <a:rPr lang="ja-JP" sz="1000" b="0" i="0">
                <a:solidFill>
                  <a:srgbClr val="000000"/>
                </a:solidFill>
                <a:highlight>
                  <a:srgbClr val="FFFFFF"/>
                </a:highlight>
                <a:latin typeface="Meiryo"/>
                <a:ea typeface="Meiryo"/>
                <a:cs typeface="Meiryo"/>
                <a:sym typeface="Meiryo"/>
              </a:rPr>
              <a:t>　</a:t>
            </a:r>
            <a:r>
              <a:rPr lang="ja-JP" sz="1000">
                <a:solidFill>
                  <a:srgbClr val="02022E"/>
                </a:solidFill>
                <a:latin typeface="Noto Sans JP"/>
                <a:ea typeface="Noto Sans JP"/>
                <a:cs typeface="Noto Sans JP"/>
                <a:sym typeface="Noto Sans JP"/>
              </a:rPr>
              <a:t>よりお申し込みください。</a:t>
            </a:r>
            <a:endParaRPr sz="1000" dirty="0">
              <a:solidFill>
                <a:schemeClr val="dk1"/>
              </a:solidFill>
              <a:latin typeface="Noto Sans JP"/>
              <a:ea typeface="Noto Sans JP"/>
              <a:cs typeface="Noto Sans JP"/>
              <a:sym typeface="Noto Sans JP"/>
            </a:endParaRPr>
          </a:p>
        </p:txBody>
      </p:sp>
      <p:sp>
        <p:nvSpPr>
          <p:cNvPr id="934" name="Google Shape;934;p40"/>
          <p:cNvSpPr/>
          <p:nvPr/>
        </p:nvSpPr>
        <p:spPr>
          <a:xfrm>
            <a:off x="662289" y="6858605"/>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5" name="Google Shape;935;p40"/>
          <p:cNvSpPr txBox="1"/>
          <p:nvPr/>
        </p:nvSpPr>
        <p:spPr>
          <a:xfrm>
            <a:off x="1175626" y="7054444"/>
            <a:ext cx="50783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入稿</a:t>
            </a:r>
            <a:endParaRPr sz="1200">
              <a:solidFill>
                <a:schemeClr val="dk1"/>
              </a:solidFill>
              <a:latin typeface="Noto Sans JP"/>
              <a:ea typeface="Noto Sans JP"/>
              <a:cs typeface="Noto Sans JP"/>
              <a:sym typeface="Noto Sans JP"/>
            </a:endParaRPr>
          </a:p>
        </p:txBody>
      </p:sp>
      <p:sp>
        <p:nvSpPr>
          <p:cNvPr id="936" name="Google Shape;936;p40"/>
          <p:cNvSpPr/>
          <p:nvPr/>
        </p:nvSpPr>
        <p:spPr>
          <a:xfrm>
            <a:off x="2242409" y="6858605"/>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7" name="Google Shape;937;p40"/>
          <p:cNvSpPr txBox="1"/>
          <p:nvPr/>
        </p:nvSpPr>
        <p:spPr>
          <a:xfrm>
            <a:off x="2368364" y="6925620"/>
            <a:ext cx="40523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rgbClr val="FF8F1C"/>
                </a:solidFill>
                <a:latin typeface="Noto Sans JP"/>
                <a:ea typeface="Noto Sans JP"/>
                <a:cs typeface="Noto Sans JP"/>
                <a:sym typeface="Noto Sans JP"/>
              </a:rPr>
              <a:t>締切：</a:t>
            </a:r>
            <a:r>
              <a:rPr lang="ja-JP" altLang="en-US" sz="1000">
                <a:solidFill>
                  <a:srgbClr val="FF8F1C"/>
                </a:solidFill>
                <a:latin typeface="Noto Sans JP"/>
                <a:ea typeface="Noto Sans JP"/>
                <a:cs typeface="Noto Sans JP"/>
                <a:sym typeface="Noto Sans JP"/>
              </a:rPr>
              <a:t>掲載</a:t>
            </a:r>
            <a:r>
              <a:rPr lang="ja-JP" sz="1000">
                <a:solidFill>
                  <a:srgbClr val="FF8F1C"/>
                </a:solidFill>
                <a:latin typeface="Noto Sans JP"/>
                <a:ea typeface="Noto Sans JP"/>
                <a:cs typeface="Noto Sans JP"/>
                <a:sym typeface="Noto Sans JP"/>
              </a:rPr>
              <a:t>開始7営業日前 17時まで</a:t>
            </a:r>
            <a:endParaRPr sz="1000" dirty="0">
              <a:solidFill>
                <a:srgbClr val="FF8F1C"/>
              </a:solidFill>
              <a:latin typeface="Noto Sans JP"/>
              <a:ea typeface="Noto Sans JP"/>
              <a:cs typeface="Noto Sans JP"/>
              <a:sym typeface="Noto Sans JP"/>
            </a:endParaRPr>
          </a:p>
          <a:p>
            <a:pPr marL="0" marR="0" lvl="0" indent="0" algn="l" rtl="0">
              <a:spcBef>
                <a:spcPts val="0"/>
              </a:spcBef>
              <a:spcAft>
                <a:spcPts val="0"/>
              </a:spcAft>
              <a:buNone/>
            </a:pPr>
            <a:r>
              <a:rPr lang="ja-JP" sz="1000">
                <a:solidFill>
                  <a:schemeClr val="dk1"/>
                </a:solidFill>
                <a:latin typeface="Noto Sans JP"/>
                <a:ea typeface="Noto Sans JP"/>
                <a:cs typeface="Noto Sans JP"/>
                <a:sym typeface="Noto Sans JP"/>
              </a:rPr>
              <a:t>入稿の際には担当営業に入稿フォームの共有をご依頼ください。</a:t>
            </a:r>
            <a:endParaRPr sz="1000" dirty="0">
              <a:solidFill>
                <a:schemeClr val="dk1"/>
              </a:solidFill>
              <a:latin typeface="Noto Sans JP"/>
              <a:ea typeface="Noto Sans JP"/>
              <a:cs typeface="Noto Sans JP"/>
              <a:sym typeface="Noto Sans JP"/>
            </a:endParaRPr>
          </a:p>
        </p:txBody>
      </p:sp>
      <p:sp>
        <p:nvSpPr>
          <p:cNvPr id="938" name="Google Shape;938;p40"/>
          <p:cNvSpPr/>
          <p:nvPr/>
        </p:nvSpPr>
        <p:spPr>
          <a:xfrm>
            <a:off x="662290" y="7542912"/>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9" name="Google Shape;939;p40"/>
          <p:cNvSpPr txBox="1"/>
          <p:nvPr/>
        </p:nvSpPr>
        <p:spPr>
          <a:xfrm>
            <a:off x="1216662" y="7737306"/>
            <a:ext cx="42575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FIX</a:t>
            </a:r>
            <a:endParaRPr/>
          </a:p>
        </p:txBody>
      </p:sp>
      <p:sp>
        <p:nvSpPr>
          <p:cNvPr id="940" name="Google Shape;940;p40"/>
          <p:cNvSpPr/>
          <p:nvPr/>
        </p:nvSpPr>
        <p:spPr>
          <a:xfrm>
            <a:off x="2242410" y="7542912"/>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1" name="Google Shape;941;p40"/>
          <p:cNvSpPr txBox="1"/>
          <p:nvPr/>
        </p:nvSpPr>
        <p:spPr>
          <a:xfrm>
            <a:off x="2368365" y="7680476"/>
            <a:ext cx="3447098" cy="2845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当社にて入稿内容を確認し、掲載準備をいたします。</a:t>
            </a:r>
            <a:endParaRPr sz="1000">
              <a:solidFill>
                <a:schemeClr val="dk1"/>
              </a:solidFill>
              <a:latin typeface="Noto Sans JP"/>
              <a:ea typeface="Noto Sans JP"/>
              <a:cs typeface="Noto Sans JP"/>
              <a:sym typeface="Noto Sans JP"/>
            </a:endParaRPr>
          </a:p>
        </p:txBody>
      </p:sp>
      <p:sp>
        <p:nvSpPr>
          <p:cNvPr id="942" name="Google Shape;942;p40"/>
          <p:cNvSpPr/>
          <p:nvPr/>
        </p:nvSpPr>
        <p:spPr>
          <a:xfrm>
            <a:off x="662289" y="8227216"/>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40"/>
          <p:cNvSpPr txBox="1"/>
          <p:nvPr/>
        </p:nvSpPr>
        <p:spPr>
          <a:xfrm>
            <a:off x="1014044" y="8420165"/>
            <a:ext cx="8309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掲載開始</a:t>
            </a:r>
            <a:endParaRPr sz="1200">
              <a:solidFill>
                <a:schemeClr val="dk1"/>
              </a:solidFill>
              <a:latin typeface="Noto Sans JP"/>
              <a:ea typeface="Noto Sans JP"/>
              <a:cs typeface="Noto Sans JP"/>
              <a:sym typeface="Noto Sans JP"/>
            </a:endParaRPr>
          </a:p>
        </p:txBody>
      </p:sp>
      <p:sp>
        <p:nvSpPr>
          <p:cNvPr id="944" name="Google Shape;944;p40"/>
          <p:cNvSpPr/>
          <p:nvPr/>
        </p:nvSpPr>
        <p:spPr>
          <a:xfrm>
            <a:off x="2242409" y="8227216"/>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5" name="Google Shape;945;p40"/>
          <p:cNvSpPr txBox="1"/>
          <p:nvPr/>
        </p:nvSpPr>
        <p:spPr>
          <a:xfrm>
            <a:off x="2368364" y="8382981"/>
            <a:ext cx="2773195" cy="2845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毎週月曜日0:00に、掲載開始いたします。</a:t>
            </a:r>
            <a:endParaRPr sz="1000">
              <a:solidFill>
                <a:schemeClr val="dk1"/>
              </a:solidFill>
              <a:latin typeface="Noto Sans JP"/>
              <a:ea typeface="Noto Sans JP"/>
              <a:cs typeface="Noto Sans JP"/>
              <a:sym typeface="Noto Sans JP"/>
            </a:endParaRPr>
          </a:p>
        </p:txBody>
      </p:sp>
      <p:sp>
        <p:nvSpPr>
          <p:cNvPr id="946" name="Google Shape;946;p40"/>
          <p:cNvSpPr/>
          <p:nvPr/>
        </p:nvSpPr>
        <p:spPr>
          <a:xfrm rot="3600000">
            <a:off x="1321354" y="249077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7" name="Google Shape;947;p40"/>
          <p:cNvSpPr/>
          <p:nvPr/>
        </p:nvSpPr>
        <p:spPr>
          <a:xfrm rot="3600000">
            <a:off x="1321354" y="318608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8" name="Google Shape;948;p40"/>
          <p:cNvSpPr/>
          <p:nvPr/>
        </p:nvSpPr>
        <p:spPr>
          <a:xfrm rot="3600000">
            <a:off x="1321354" y="491938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9" name="Google Shape;949;p40"/>
          <p:cNvSpPr/>
          <p:nvPr/>
        </p:nvSpPr>
        <p:spPr>
          <a:xfrm rot="3600000">
            <a:off x="1321354" y="601065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0"/>
          <p:cNvSpPr/>
          <p:nvPr/>
        </p:nvSpPr>
        <p:spPr>
          <a:xfrm rot="3600000">
            <a:off x="1321353" y="6688593"/>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1" name="Google Shape;951;p40"/>
          <p:cNvSpPr/>
          <p:nvPr/>
        </p:nvSpPr>
        <p:spPr>
          <a:xfrm rot="3600000">
            <a:off x="1321353" y="7383906"/>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2" name="Google Shape;952;p40"/>
          <p:cNvSpPr/>
          <p:nvPr/>
        </p:nvSpPr>
        <p:spPr>
          <a:xfrm rot="3600000">
            <a:off x="1321353" y="806543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0"/>
          <p:cNvSpPr txBox="1"/>
          <p:nvPr/>
        </p:nvSpPr>
        <p:spPr>
          <a:xfrm>
            <a:off x="13337297" y="1988417"/>
            <a:ext cx="1009846"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注意事項</a:t>
            </a:r>
            <a:endParaRPr sz="1200">
              <a:solidFill>
                <a:schemeClr val="lt1"/>
              </a:solidFill>
              <a:latin typeface="Noto Sans JP"/>
              <a:ea typeface="Noto Sans JP"/>
              <a:cs typeface="Noto Sans JP"/>
              <a:sym typeface="Noto Sans JP"/>
            </a:endParaRPr>
          </a:p>
        </p:txBody>
      </p:sp>
      <p:sp>
        <p:nvSpPr>
          <p:cNvPr id="954" name="Google Shape;954;p40"/>
          <p:cNvSpPr txBox="1"/>
          <p:nvPr/>
        </p:nvSpPr>
        <p:spPr>
          <a:xfrm>
            <a:off x="13348648" y="2443300"/>
            <a:ext cx="4452501" cy="71538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chemeClr val="dk1"/>
              </a:buClr>
              <a:buSzPts val="1000"/>
              <a:buFont typeface="Arial"/>
              <a:buChar char="•"/>
            </a:pPr>
            <a:r>
              <a:rPr lang="ja-JP" sz="1000">
                <a:solidFill>
                  <a:schemeClr val="dk1"/>
                </a:solidFill>
                <a:latin typeface="Noto Sans JP"/>
                <a:ea typeface="Noto Sans JP"/>
                <a:cs typeface="Noto Sans JP"/>
                <a:sym typeface="Noto Sans JP"/>
              </a:rPr>
              <a:t>仮押さえ・申込は「フォームからの依頼のみ有効」かつ</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　「フォームからのリクエスト到着順」で枠決定させていただきます。</a:t>
            </a:r>
            <a:endParaRPr sz="10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1000"/>
              <a:buFont typeface="Arial"/>
              <a:buChar char="•"/>
            </a:pPr>
            <a:r>
              <a:rPr lang="ja-JP" sz="1000">
                <a:solidFill>
                  <a:schemeClr val="dk1"/>
                </a:solidFill>
                <a:latin typeface="Noto Sans JP"/>
                <a:ea typeface="Noto Sans JP"/>
                <a:cs typeface="Noto Sans JP"/>
                <a:sym typeface="Noto Sans JP"/>
              </a:rPr>
              <a:t>17時以降の仮押さえは翌日の仮押さえとみなします。</a:t>
            </a:r>
            <a:endParaRPr sz="1000">
              <a:solidFill>
                <a:schemeClr val="dk1"/>
              </a:solidFill>
              <a:latin typeface="Noto Sans JP"/>
              <a:ea typeface="Noto Sans JP"/>
              <a:cs typeface="Noto Sans JP"/>
              <a:sym typeface="Noto Sans JP"/>
            </a:endParaRPr>
          </a:p>
        </p:txBody>
      </p:sp>
      <p:sp>
        <p:nvSpPr>
          <p:cNvPr id="955" name="Google Shape;955;p40"/>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40</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59"/>
        <p:cNvGrpSpPr/>
        <p:nvPr/>
      </p:nvGrpSpPr>
      <p:grpSpPr>
        <a:xfrm>
          <a:off x="0" y="0"/>
          <a:ext cx="0" cy="0"/>
          <a:chOff x="0" y="0"/>
          <a:chExt cx="0" cy="0"/>
        </a:xfrm>
      </p:grpSpPr>
      <p:sp>
        <p:nvSpPr>
          <p:cNvPr id="960" name="Google Shape;960;p41"/>
          <p:cNvSpPr/>
          <p:nvPr/>
        </p:nvSpPr>
        <p:spPr>
          <a:xfrm>
            <a:off x="662290" y="1988418"/>
            <a:ext cx="5408262" cy="720000"/>
          </a:xfrm>
          <a:prstGeom prst="rect">
            <a:avLst/>
          </a:prstGeom>
          <a:solidFill>
            <a:schemeClr val="dk1"/>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1" name="Google Shape;961;p41"/>
          <p:cNvSpPr/>
          <p:nvPr/>
        </p:nvSpPr>
        <p:spPr>
          <a:xfrm>
            <a:off x="6430902" y="1988418"/>
            <a:ext cx="5408262" cy="720000"/>
          </a:xfrm>
          <a:prstGeom prst="rect">
            <a:avLst/>
          </a:prstGeom>
          <a:solidFill>
            <a:schemeClr val="dk1"/>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2" name="Google Shape;962;p41"/>
          <p:cNvSpPr/>
          <p:nvPr/>
        </p:nvSpPr>
        <p:spPr>
          <a:xfrm>
            <a:off x="12199513" y="1988418"/>
            <a:ext cx="5408262" cy="720000"/>
          </a:xfrm>
          <a:prstGeom prst="rect">
            <a:avLst/>
          </a:prstGeom>
          <a:solidFill>
            <a:schemeClr val="dk1"/>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41"/>
          <p:cNvSpPr txBox="1"/>
          <p:nvPr/>
        </p:nvSpPr>
        <p:spPr>
          <a:xfrm>
            <a:off x="531844" y="510988"/>
            <a:ext cx="60529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各種フォーム・メールフォーマット</a:t>
            </a:r>
            <a:endParaRPr sz="2800">
              <a:solidFill>
                <a:schemeClr val="lt1"/>
              </a:solidFill>
              <a:latin typeface="Noto Sans JP"/>
              <a:ea typeface="Noto Sans JP"/>
              <a:cs typeface="Noto Sans JP"/>
              <a:sym typeface="Noto Sans JP"/>
            </a:endParaRPr>
          </a:p>
        </p:txBody>
      </p:sp>
      <p:sp>
        <p:nvSpPr>
          <p:cNvPr id="964" name="Google Shape;964;p41"/>
          <p:cNvSpPr txBox="1"/>
          <p:nvPr/>
        </p:nvSpPr>
        <p:spPr>
          <a:xfrm>
            <a:off x="6700059" y="353047"/>
            <a:ext cx="6996787"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仮押さえ、申込、入稿フォームの共有は担当営業にご依頼いただくか、</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お問い合わせフォームよりご連絡ください。</a:t>
            </a:r>
            <a:endParaRPr sz="1600">
              <a:solidFill>
                <a:schemeClr val="lt1"/>
              </a:solidFill>
              <a:latin typeface="Noto Sans JP"/>
              <a:ea typeface="Noto Sans JP"/>
              <a:cs typeface="Noto Sans JP"/>
              <a:sym typeface="Noto Sans JP"/>
            </a:endParaRPr>
          </a:p>
        </p:txBody>
      </p:sp>
      <p:sp>
        <p:nvSpPr>
          <p:cNvPr id="965" name="Google Shape;965;p41"/>
          <p:cNvSpPr txBox="1"/>
          <p:nvPr/>
        </p:nvSpPr>
        <p:spPr>
          <a:xfrm>
            <a:off x="2721374" y="2179141"/>
            <a:ext cx="129009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a:solidFill>
                  <a:schemeClr val="lt1"/>
                </a:solidFill>
                <a:latin typeface="Noto Sans JP"/>
                <a:ea typeface="Noto Sans JP"/>
                <a:cs typeface="Noto Sans JP"/>
                <a:sym typeface="Noto Sans JP"/>
              </a:rPr>
              <a:t>考査</a:t>
            </a:r>
            <a:r>
              <a:rPr lang="ja-JP" sz="1000">
                <a:solidFill>
                  <a:schemeClr val="lt1"/>
                </a:solidFill>
                <a:latin typeface="Noto Sans JP"/>
                <a:ea typeface="Noto Sans JP"/>
                <a:cs typeface="Noto Sans JP"/>
                <a:sym typeface="Noto Sans JP"/>
              </a:rPr>
              <a:t>（メール）</a:t>
            </a:r>
            <a:endParaRPr sz="1000">
              <a:solidFill>
                <a:schemeClr val="lt1"/>
              </a:solidFill>
              <a:latin typeface="Noto Sans JP"/>
              <a:ea typeface="Noto Sans JP"/>
              <a:cs typeface="Noto Sans JP"/>
              <a:sym typeface="Noto Sans JP"/>
            </a:endParaRPr>
          </a:p>
        </p:txBody>
      </p:sp>
      <p:sp>
        <p:nvSpPr>
          <p:cNvPr id="966" name="Google Shape;966;p41"/>
          <p:cNvSpPr txBox="1"/>
          <p:nvPr/>
        </p:nvSpPr>
        <p:spPr>
          <a:xfrm>
            <a:off x="7894630" y="2179141"/>
            <a:ext cx="248080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a:solidFill>
                  <a:schemeClr val="lt1"/>
                </a:solidFill>
                <a:latin typeface="Noto Sans JP"/>
                <a:ea typeface="Noto Sans JP"/>
                <a:cs typeface="Noto Sans JP"/>
                <a:sym typeface="Noto Sans JP"/>
              </a:rPr>
              <a:t>仮押さえ・申込</a:t>
            </a:r>
            <a:r>
              <a:rPr lang="ja-JP" sz="1000">
                <a:solidFill>
                  <a:schemeClr val="lt1"/>
                </a:solidFill>
                <a:latin typeface="Noto Sans JP"/>
                <a:ea typeface="Noto Sans JP"/>
                <a:cs typeface="Noto Sans JP"/>
                <a:sym typeface="Noto Sans JP"/>
              </a:rPr>
              <a:t>（フォーム）</a:t>
            </a:r>
            <a:endParaRPr sz="1000">
              <a:solidFill>
                <a:schemeClr val="lt1"/>
              </a:solidFill>
              <a:latin typeface="Noto Sans JP"/>
              <a:ea typeface="Noto Sans JP"/>
              <a:cs typeface="Noto Sans JP"/>
              <a:sym typeface="Noto Sans JP"/>
            </a:endParaRPr>
          </a:p>
        </p:txBody>
      </p:sp>
      <p:sp>
        <p:nvSpPr>
          <p:cNvPr id="967" name="Google Shape;967;p41"/>
          <p:cNvSpPr txBox="1"/>
          <p:nvPr/>
        </p:nvSpPr>
        <p:spPr>
          <a:xfrm>
            <a:off x="14164937" y="2179141"/>
            <a:ext cx="142603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a:solidFill>
                  <a:schemeClr val="lt1"/>
                </a:solidFill>
                <a:latin typeface="Noto Sans JP"/>
                <a:ea typeface="Noto Sans JP"/>
                <a:cs typeface="Noto Sans JP"/>
                <a:sym typeface="Noto Sans JP"/>
              </a:rPr>
              <a:t>入稿</a:t>
            </a:r>
            <a:r>
              <a:rPr lang="ja-JP" sz="1000">
                <a:solidFill>
                  <a:schemeClr val="lt1"/>
                </a:solidFill>
                <a:latin typeface="Noto Sans JP"/>
                <a:ea typeface="Noto Sans JP"/>
                <a:cs typeface="Noto Sans JP"/>
                <a:sym typeface="Noto Sans JP"/>
              </a:rPr>
              <a:t>（フォーム）</a:t>
            </a:r>
            <a:endParaRPr sz="1000">
              <a:solidFill>
                <a:schemeClr val="lt1"/>
              </a:solidFill>
              <a:latin typeface="Noto Sans JP"/>
              <a:ea typeface="Noto Sans JP"/>
              <a:cs typeface="Noto Sans JP"/>
              <a:sym typeface="Noto Sans JP"/>
            </a:endParaRPr>
          </a:p>
        </p:txBody>
      </p:sp>
      <p:sp>
        <p:nvSpPr>
          <p:cNvPr id="968" name="Google Shape;968;p41"/>
          <p:cNvSpPr txBox="1"/>
          <p:nvPr/>
        </p:nvSpPr>
        <p:spPr>
          <a:xfrm>
            <a:off x="1935111" y="3244682"/>
            <a:ext cx="286264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申込締切　入稿期日の3営業日前まで</a:t>
            </a:r>
            <a:endParaRPr sz="1200">
              <a:solidFill>
                <a:schemeClr val="dk1"/>
              </a:solidFill>
              <a:latin typeface="Noto Sans JP"/>
              <a:ea typeface="Noto Sans JP"/>
              <a:cs typeface="Noto Sans JP"/>
              <a:sym typeface="Noto Sans JP"/>
            </a:endParaRPr>
          </a:p>
        </p:txBody>
      </p:sp>
      <p:sp>
        <p:nvSpPr>
          <p:cNvPr id="969" name="Google Shape;969;p41"/>
          <p:cNvSpPr/>
          <p:nvPr/>
        </p:nvSpPr>
        <p:spPr>
          <a:xfrm>
            <a:off x="662290" y="2735876"/>
            <a:ext cx="5408262" cy="160194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0" name="Google Shape;970;p41"/>
          <p:cNvSpPr/>
          <p:nvPr/>
        </p:nvSpPr>
        <p:spPr>
          <a:xfrm>
            <a:off x="6430902" y="2735876"/>
            <a:ext cx="5408262" cy="160194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1" name="Google Shape;971;p41"/>
          <p:cNvSpPr/>
          <p:nvPr/>
        </p:nvSpPr>
        <p:spPr>
          <a:xfrm>
            <a:off x="12199513" y="2735876"/>
            <a:ext cx="5408262" cy="160194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p41"/>
          <p:cNvSpPr txBox="1"/>
          <p:nvPr/>
        </p:nvSpPr>
        <p:spPr>
          <a:xfrm>
            <a:off x="7104839" y="2868648"/>
            <a:ext cx="40604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仮押さえ有効期間　依頼日を含む5営業日後 17時まで</a:t>
            </a:r>
            <a:endParaRPr sz="1200">
              <a:solidFill>
                <a:schemeClr val="dk1"/>
              </a:solidFill>
              <a:latin typeface="Noto Sans JP"/>
              <a:ea typeface="Noto Sans JP"/>
              <a:cs typeface="Noto Sans JP"/>
              <a:sym typeface="Noto Sans JP"/>
            </a:endParaRPr>
          </a:p>
        </p:txBody>
      </p:sp>
      <p:sp>
        <p:nvSpPr>
          <p:cNvPr id="973" name="Google Shape;973;p41"/>
          <p:cNvSpPr txBox="1"/>
          <p:nvPr/>
        </p:nvSpPr>
        <p:spPr>
          <a:xfrm>
            <a:off x="7104839" y="3224537"/>
            <a:ext cx="37372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申込締切　　　　　掲載開始7営業日前 17時まで</a:t>
            </a:r>
            <a:endParaRPr sz="1200">
              <a:solidFill>
                <a:schemeClr val="dk1"/>
              </a:solidFill>
              <a:latin typeface="Noto Sans JP"/>
              <a:ea typeface="Noto Sans JP"/>
              <a:cs typeface="Noto Sans JP"/>
              <a:sym typeface="Noto Sans JP"/>
            </a:endParaRPr>
          </a:p>
        </p:txBody>
      </p:sp>
      <p:sp>
        <p:nvSpPr>
          <p:cNvPr id="974" name="Google Shape;974;p41"/>
          <p:cNvSpPr txBox="1"/>
          <p:nvPr/>
        </p:nvSpPr>
        <p:spPr>
          <a:xfrm>
            <a:off x="13358189" y="3398350"/>
            <a:ext cx="309091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申込締切　掲載開始7営業日前 17時まで</a:t>
            </a:r>
            <a:endParaRPr sz="1200">
              <a:solidFill>
                <a:schemeClr val="dk1"/>
              </a:solidFill>
              <a:latin typeface="Noto Sans JP"/>
              <a:ea typeface="Noto Sans JP"/>
              <a:cs typeface="Noto Sans JP"/>
              <a:sym typeface="Noto Sans JP"/>
            </a:endParaRPr>
          </a:p>
        </p:txBody>
      </p:sp>
      <p:sp>
        <p:nvSpPr>
          <p:cNvPr id="975" name="Google Shape;975;p41"/>
          <p:cNvSpPr txBox="1"/>
          <p:nvPr/>
        </p:nvSpPr>
        <p:spPr>
          <a:xfrm>
            <a:off x="2179045" y="3590418"/>
            <a:ext cx="2374753" cy="230832"/>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考査は余裕を持ってご依頼ください</a:t>
            </a:r>
            <a:endParaRPr sz="900">
              <a:solidFill>
                <a:srgbClr val="A9AAAA"/>
              </a:solidFill>
              <a:latin typeface="Noto Sans JP"/>
              <a:ea typeface="Noto Sans JP"/>
              <a:cs typeface="Noto Sans JP"/>
              <a:sym typeface="Noto Sans JP"/>
            </a:endParaRPr>
          </a:p>
        </p:txBody>
      </p:sp>
      <p:sp>
        <p:nvSpPr>
          <p:cNvPr id="976" name="Google Shape;976;p41"/>
          <p:cNvSpPr txBox="1"/>
          <p:nvPr/>
        </p:nvSpPr>
        <p:spPr>
          <a:xfrm>
            <a:off x="6781220" y="3573374"/>
            <a:ext cx="5011693" cy="67399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Area Ads</a:t>
            </a:r>
            <a:r>
              <a:rPr lang="ja-JP" altLang="en-US" sz="900">
                <a:solidFill>
                  <a:srgbClr val="A9AAAA"/>
                </a:solidFill>
                <a:latin typeface="Noto Sans JP"/>
                <a:ea typeface="Noto Sans JP"/>
                <a:cs typeface="Noto Sans JP"/>
                <a:sym typeface="Noto Sans JP"/>
              </a:rPr>
              <a:t>広島・</a:t>
            </a:r>
            <a:r>
              <a:rPr lang="ja-JP" sz="900">
                <a:solidFill>
                  <a:srgbClr val="A9AAAA"/>
                </a:solidFill>
                <a:latin typeface="Noto Sans JP"/>
                <a:ea typeface="Noto Sans JP"/>
                <a:cs typeface="Noto Sans JP"/>
                <a:sym typeface="Noto Sans JP"/>
              </a:rPr>
              <a:t>沖縄は「連続した</a:t>
            </a:r>
            <a:r>
              <a:rPr lang="en-US" altLang="ja-JP" sz="900" dirty="0">
                <a:solidFill>
                  <a:srgbClr val="A9AAAA"/>
                </a:solidFill>
                <a:latin typeface="Noto Sans JP"/>
                <a:ea typeface="Noto Sans JP"/>
                <a:cs typeface="Noto Sans JP"/>
                <a:sym typeface="Noto Sans JP"/>
              </a:rPr>
              <a:t>2</a:t>
            </a:r>
            <a:r>
              <a:rPr lang="ja-JP" sz="900">
                <a:solidFill>
                  <a:srgbClr val="A9AAAA"/>
                </a:solidFill>
                <a:latin typeface="Noto Sans JP"/>
                <a:ea typeface="Noto Sans JP"/>
                <a:cs typeface="Noto Sans JP"/>
                <a:sym typeface="Noto Sans JP"/>
              </a:rPr>
              <a:t>週間」を選択の上、お申し込みをお願いいたします。</a:t>
            </a:r>
            <a:endParaRPr sz="900" dirty="0">
              <a:solidFill>
                <a:srgbClr val="A9AAAA"/>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「Targeting Ads」をお申し込みの場合、事前に担当営業まで</a:t>
            </a:r>
            <a:endParaRPr sz="900" dirty="0">
              <a:solidFill>
                <a:srgbClr val="A9AAAA"/>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rgbClr val="A9AAAA"/>
                </a:solidFill>
                <a:latin typeface="Noto Sans JP"/>
                <a:ea typeface="Noto Sans JP"/>
                <a:cs typeface="Noto Sans JP"/>
                <a:sym typeface="Noto Sans JP"/>
              </a:rPr>
              <a:t>　 在庫状況の確認をお願いいたします。</a:t>
            </a:r>
            <a:endParaRPr sz="900" dirty="0">
              <a:solidFill>
                <a:srgbClr val="A9AAAA"/>
              </a:solidFill>
              <a:latin typeface="Noto Sans JP"/>
              <a:ea typeface="Noto Sans JP"/>
              <a:cs typeface="Noto Sans JP"/>
              <a:sym typeface="Noto Sans JP"/>
            </a:endParaRPr>
          </a:p>
        </p:txBody>
      </p:sp>
      <p:sp>
        <p:nvSpPr>
          <p:cNvPr id="977" name="Google Shape;977;p41"/>
          <p:cNvSpPr/>
          <p:nvPr/>
        </p:nvSpPr>
        <p:spPr>
          <a:xfrm>
            <a:off x="662290" y="4368459"/>
            <a:ext cx="5408262" cy="454136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8" name="Google Shape;978;p41"/>
          <p:cNvSpPr/>
          <p:nvPr/>
        </p:nvSpPr>
        <p:spPr>
          <a:xfrm>
            <a:off x="6430902" y="4368459"/>
            <a:ext cx="5408262" cy="454136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9" name="Google Shape;979;p41"/>
          <p:cNvSpPr/>
          <p:nvPr/>
        </p:nvSpPr>
        <p:spPr>
          <a:xfrm>
            <a:off x="12199513" y="4368459"/>
            <a:ext cx="5408262" cy="454136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0" name="Google Shape;980;p41"/>
          <p:cNvSpPr txBox="1"/>
          <p:nvPr/>
        </p:nvSpPr>
        <p:spPr>
          <a:xfrm>
            <a:off x="1000475" y="4603839"/>
            <a:ext cx="4731891" cy="4124206"/>
          </a:xfrm>
          <a:prstGeom prst="rect">
            <a:avLst/>
          </a:prstGeom>
          <a:solidFill>
            <a:schemeClr val="lt1"/>
          </a:solidFill>
          <a:ln w="9525" cap="flat" cmpd="sng">
            <a:solidFill>
              <a:srgbClr val="6E6E6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TO:当社営業担当者</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CC:check@tokyo-prime.jp</a:t>
            </a:r>
            <a:endParaRPr/>
          </a:p>
          <a:p>
            <a:pPr marL="0" marR="0" lvl="0" indent="0" algn="l" rtl="0">
              <a:spcBef>
                <a:spcPts val="0"/>
              </a:spcBef>
              <a:spcAft>
                <a:spcPts val="0"/>
              </a:spcAft>
              <a:buNone/>
            </a:pP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件名：</a:t>
            </a: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【考査】[広告主]/[告知内容]:TOKYO PRIME:月/日-月/日</a:t>
            </a:r>
            <a:endParaRPr/>
          </a:p>
          <a:p>
            <a:pPr marL="0" marR="0" lvl="0" indent="0" algn="l" rtl="0">
              <a:spcBef>
                <a:spcPts val="0"/>
              </a:spcBef>
              <a:spcAft>
                <a:spcPts val="0"/>
              </a:spcAft>
              <a:buNone/>
            </a:pP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【考査依頼案件】</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・代理店名：</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・広告主名：</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・告知内容（サービス名）：</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・告知URL(出稿予定URL全て)：</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・掲載予定クリエイティブ：</a:t>
            </a:r>
            <a:endParaRPr/>
          </a:p>
          <a:p>
            <a:pPr marL="0" marR="0" lvl="0" indent="0" algn="l" rtl="0">
              <a:spcBef>
                <a:spcPts val="0"/>
              </a:spcBef>
              <a:spcAft>
                <a:spcPts val="0"/>
              </a:spcAft>
              <a:buNone/>
            </a:pP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備考：</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a:t>
            </a:r>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p:txBody>
      </p:sp>
      <p:sp>
        <p:nvSpPr>
          <p:cNvPr id="981" name="Google Shape;981;p41"/>
          <p:cNvSpPr txBox="1"/>
          <p:nvPr/>
        </p:nvSpPr>
        <p:spPr>
          <a:xfrm>
            <a:off x="507613"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41</a:t>
            </a:fld>
            <a:endParaRPr sz="2000" b="1" i="0" dirty="0">
              <a:solidFill>
                <a:srgbClr val="AAAAAA"/>
              </a:solidFill>
              <a:latin typeface="Roboto Black"/>
              <a:ea typeface="Roboto Black"/>
              <a:cs typeface="Roboto Black"/>
              <a:sym typeface="Roboto Black"/>
            </a:endParaRPr>
          </a:p>
        </p:txBody>
      </p:sp>
      <p:pic>
        <p:nvPicPr>
          <p:cNvPr id="982" name="Google Shape;982;p41" descr="グラフィカル ユーザー インターフェイス, アプリケーション&#10;&#10;自動的に生成された説明"/>
          <p:cNvPicPr preferRelativeResize="0"/>
          <p:nvPr/>
        </p:nvPicPr>
        <p:blipFill rotWithShape="1">
          <a:blip r:embed="rId4">
            <a:alphaModFix/>
          </a:blip>
          <a:srcRect/>
          <a:stretch/>
        </p:blipFill>
        <p:spPr>
          <a:xfrm>
            <a:off x="13228393" y="4442251"/>
            <a:ext cx="3797306" cy="4285794"/>
          </a:xfrm>
          <a:prstGeom prst="rect">
            <a:avLst/>
          </a:prstGeom>
          <a:noFill/>
          <a:ln>
            <a:noFill/>
          </a:ln>
        </p:spPr>
      </p:pic>
      <p:pic>
        <p:nvPicPr>
          <p:cNvPr id="983" name="Google Shape;983;p41" descr="テーブル, カレンダー&#10;&#10;自動的に生成された説明"/>
          <p:cNvPicPr preferRelativeResize="0"/>
          <p:nvPr/>
        </p:nvPicPr>
        <p:blipFill rotWithShape="1">
          <a:blip r:embed="rId5">
            <a:alphaModFix/>
          </a:blip>
          <a:srcRect/>
          <a:stretch/>
        </p:blipFill>
        <p:spPr>
          <a:xfrm>
            <a:off x="6607736" y="5344960"/>
            <a:ext cx="5072528" cy="2480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87"/>
        <p:cNvGrpSpPr/>
        <p:nvPr/>
      </p:nvGrpSpPr>
      <p:grpSpPr>
        <a:xfrm>
          <a:off x="0" y="0"/>
          <a:ext cx="0" cy="0"/>
          <a:chOff x="0" y="0"/>
          <a:chExt cx="0" cy="0"/>
        </a:xfrm>
      </p:grpSpPr>
      <p:sp>
        <p:nvSpPr>
          <p:cNvPr id="988" name="Google Shape;988;p42"/>
          <p:cNvSpPr txBox="1"/>
          <p:nvPr/>
        </p:nvSpPr>
        <p:spPr>
          <a:xfrm>
            <a:off x="531844" y="510988"/>
            <a:ext cx="23852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通常レポート</a:t>
            </a:r>
            <a:endParaRPr sz="2800">
              <a:solidFill>
                <a:schemeClr val="lt1"/>
              </a:solidFill>
              <a:latin typeface="Noto Sans JP"/>
              <a:ea typeface="Noto Sans JP"/>
              <a:cs typeface="Noto Sans JP"/>
              <a:sym typeface="Noto Sans JP"/>
            </a:endParaRPr>
          </a:p>
        </p:txBody>
      </p:sp>
      <p:graphicFrame>
        <p:nvGraphicFramePr>
          <p:cNvPr id="989" name="Google Shape;989;p42"/>
          <p:cNvGraphicFramePr/>
          <p:nvPr>
            <p:extLst>
              <p:ext uri="{D42A27DB-BD31-4B8C-83A1-F6EECF244321}">
                <p14:modId xmlns:p14="http://schemas.microsoft.com/office/powerpoint/2010/main" val="4141365458"/>
              </p:ext>
            </p:extLst>
          </p:nvPr>
        </p:nvGraphicFramePr>
        <p:xfrm>
          <a:off x="649005" y="2934914"/>
          <a:ext cx="9513898" cy="5073000"/>
        </p:xfrm>
        <a:graphic>
          <a:graphicData uri="http://schemas.openxmlformats.org/drawingml/2006/table">
            <a:tbl>
              <a:tblPr firstRow="1" bandRow="1">
                <a:noFill/>
                <a:tableStyleId>{04DB5410-441A-4F2F-8A7F-62FE78DDF896}</a:tableStyleId>
              </a:tblPr>
              <a:tblGrid>
                <a:gridCol w="1530094">
                  <a:extLst>
                    <a:ext uri="{9D8B030D-6E8A-4147-A177-3AD203B41FA5}">
                      <a16:colId xmlns:a16="http://schemas.microsoft.com/office/drawing/2014/main" val="20000"/>
                    </a:ext>
                  </a:extLst>
                </a:gridCol>
                <a:gridCol w="7983804">
                  <a:extLst>
                    <a:ext uri="{9D8B030D-6E8A-4147-A177-3AD203B41FA5}">
                      <a16:colId xmlns:a16="http://schemas.microsoft.com/office/drawing/2014/main" val="20001"/>
                    </a:ext>
                  </a:extLst>
                </a:gridCol>
              </a:tblGrid>
              <a:tr h="131900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a:solidFill>
                            <a:srgbClr val="F0F2FB"/>
                          </a:solidFill>
                          <a:latin typeface="Noto Sans JP"/>
                          <a:ea typeface="Noto Sans JP"/>
                          <a:cs typeface="Noto Sans JP"/>
                          <a:sym typeface="Noto Sans JP"/>
                        </a:rPr>
                        <a:t>ご提出期限</a:t>
                      </a:r>
                      <a:endParaRPr sz="1600" b="0" i="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a:solidFill>
                            <a:schemeClr val="dk1"/>
                          </a:solidFill>
                          <a:latin typeface="Noto Sans JP"/>
                          <a:ea typeface="Noto Sans JP"/>
                          <a:cs typeface="Noto Sans JP"/>
                          <a:sym typeface="Noto Sans JP"/>
                        </a:rPr>
                        <a:t>広告掲載完了日から5営業日ほどで広告掲載レポートを送付させていただきます。</a:t>
                      </a:r>
                      <a:endParaRPr sz="1200" b="0" i="0"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243500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a:solidFill>
                            <a:srgbClr val="F0F2FB"/>
                          </a:solidFill>
                          <a:latin typeface="Noto Sans JP"/>
                          <a:ea typeface="Noto Sans JP"/>
                          <a:cs typeface="Noto Sans JP"/>
                          <a:sym typeface="Noto Sans JP"/>
                        </a:rPr>
                        <a:t>ご提供項目</a:t>
                      </a:r>
                      <a:endParaRPr sz="1600" b="0" i="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日別・時間帯別で以下の項目をお出しいたします。</a:t>
                      </a: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・再生数</a:t>
                      </a: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・再生完了数</a:t>
                      </a: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・画面オフタップ数</a:t>
                      </a:r>
                      <a:endParaRPr sz="1200" b="0" i="0"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31900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a:solidFill>
                            <a:srgbClr val="F0F2FB"/>
                          </a:solidFill>
                          <a:latin typeface="Noto Sans JP"/>
                          <a:ea typeface="Noto Sans JP"/>
                          <a:cs typeface="Noto Sans JP"/>
                          <a:sym typeface="Noto Sans JP"/>
                        </a:rPr>
                        <a:t>注意事項</a:t>
                      </a:r>
                      <a:endParaRPr sz="1600" b="0" i="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a:solidFill>
                            <a:schemeClr val="dk1"/>
                          </a:solidFill>
                          <a:latin typeface="Noto Sans JP"/>
                          <a:ea typeface="Noto Sans JP"/>
                          <a:cs typeface="Noto Sans JP"/>
                          <a:sym typeface="Noto Sans JP"/>
                        </a:rPr>
                        <a:t>レポート提出に関して、年末年始など会社休業がある場合や、システムの調整がある場合など、広告掲載レポートの送付に要する日数が前後する場合がありますのでご了承ください。</a:t>
                      </a:r>
                      <a:endParaRPr sz="1200" b="0" i="0"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sp>
        <p:nvSpPr>
          <p:cNvPr id="990" name="Google Shape;990;p42"/>
          <p:cNvSpPr/>
          <p:nvPr/>
        </p:nvSpPr>
        <p:spPr>
          <a:xfrm>
            <a:off x="10609854" y="1985476"/>
            <a:ext cx="7123964" cy="6659760"/>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1" name="Google Shape;991;p42"/>
          <p:cNvSpPr txBox="1"/>
          <p:nvPr/>
        </p:nvSpPr>
        <p:spPr>
          <a:xfrm>
            <a:off x="13462599" y="8744509"/>
            <a:ext cx="150092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A9AAAA"/>
                </a:solidFill>
                <a:latin typeface="Noto Sans JP"/>
                <a:ea typeface="Noto Sans JP"/>
                <a:cs typeface="Noto Sans JP"/>
                <a:sym typeface="Noto Sans JP"/>
              </a:rPr>
              <a:t>レポートイメージ</a:t>
            </a:r>
            <a:endParaRPr sz="1200">
              <a:solidFill>
                <a:srgbClr val="A9AAAA"/>
              </a:solidFill>
              <a:latin typeface="Noto Sans JP"/>
              <a:ea typeface="Noto Sans JP"/>
              <a:cs typeface="Noto Sans JP"/>
              <a:sym typeface="Noto Sans JP"/>
            </a:endParaRPr>
          </a:p>
        </p:txBody>
      </p:sp>
      <p:sp>
        <p:nvSpPr>
          <p:cNvPr id="992" name="Google Shape;992;p42"/>
          <p:cNvSpPr txBox="1"/>
          <p:nvPr/>
        </p:nvSpPr>
        <p:spPr>
          <a:xfrm>
            <a:off x="503238" y="928000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42</a:t>
            </a:fld>
            <a:endParaRPr sz="2000" b="1" i="0" dirty="0">
              <a:solidFill>
                <a:srgbClr val="AAAAAA"/>
              </a:solidFill>
              <a:latin typeface="Roboto Black"/>
              <a:ea typeface="Roboto Black"/>
              <a:cs typeface="Roboto Black"/>
              <a:sym typeface="Roboto Black"/>
            </a:endParaRPr>
          </a:p>
        </p:txBody>
      </p:sp>
      <p:pic>
        <p:nvPicPr>
          <p:cNvPr id="993" name="Google Shape;993;p42" descr="テーブル&#10;&#10;自動的に生成された説明"/>
          <p:cNvPicPr preferRelativeResize="0"/>
          <p:nvPr/>
        </p:nvPicPr>
        <p:blipFill rotWithShape="1">
          <a:blip r:embed="rId4">
            <a:alphaModFix/>
          </a:blip>
          <a:srcRect/>
          <a:stretch/>
        </p:blipFill>
        <p:spPr>
          <a:xfrm>
            <a:off x="10720354" y="2065109"/>
            <a:ext cx="6918639" cy="64862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997"/>
        <p:cNvGrpSpPr/>
        <p:nvPr/>
      </p:nvGrpSpPr>
      <p:grpSpPr>
        <a:xfrm>
          <a:off x="0" y="0"/>
          <a:ext cx="0" cy="0"/>
          <a:chOff x="0" y="0"/>
          <a:chExt cx="0" cy="0"/>
        </a:xfrm>
      </p:grpSpPr>
      <p:pic>
        <p:nvPicPr>
          <p:cNvPr id="998" name="Google Shape;998;p43"/>
          <p:cNvPicPr preferRelativeResize="0"/>
          <p:nvPr/>
        </p:nvPicPr>
        <p:blipFill rotWithShape="1">
          <a:blip r:embed="rId3">
            <a:alphaModFix/>
          </a:blip>
          <a:srcRect l="8045" t="6358" b="16044"/>
          <a:stretch/>
        </p:blipFill>
        <p:spPr>
          <a:xfrm>
            <a:off x="0" y="0"/>
            <a:ext cx="18288000" cy="10288587"/>
          </a:xfrm>
          <a:prstGeom prst="rect">
            <a:avLst/>
          </a:prstGeom>
          <a:noFill/>
          <a:ln>
            <a:noFill/>
          </a:ln>
        </p:spPr>
      </p:pic>
      <p:pic>
        <p:nvPicPr>
          <p:cNvPr id="999" name="Google Shape;999;p43"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1000" name="Google Shape;1000;p43"/>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1001" name="Google Shape;1001;p43"/>
          <p:cNvGrpSpPr/>
          <p:nvPr/>
        </p:nvGrpSpPr>
        <p:grpSpPr>
          <a:xfrm>
            <a:off x="3457508" y="4274757"/>
            <a:ext cx="11372985" cy="1739075"/>
            <a:chOff x="7742013" y="4113105"/>
            <a:chExt cx="11372985" cy="1739075"/>
          </a:xfrm>
        </p:grpSpPr>
        <p:sp>
          <p:nvSpPr>
            <p:cNvPr id="1002" name="Google Shape;1002;p43"/>
            <p:cNvSpPr txBox="1"/>
            <p:nvPr/>
          </p:nvSpPr>
          <p:spPr>
            <a:xfrm>
              <a:off x="7742013" y="5144294"/>
              <a:ext cx="1137298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各種仕様 / 入稿規定 / キャンセル規定 / 注意事項</a:t>
              </a:r>
              <a:endParaRPr/>
            </a:p>
          </p:txBody>
        </p:sp>
        <p:sp>
          <p:nvSpPr>
            <p:cNvPr id="1003" name="Google Shape;1003;p43"/>
            <p:cNvSpPr txBox="1"/>
            <p:nvPr/>
          </p:nvSpPr>
          <p:spPr>
            <a:xfrm>
              <a:off x="12769904"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9</a:t>
              </a:r>
              <a:endParaRPr sz="3000">
                <a:solidFill>
                  <a:schemeClr val="lt1"/>
                </a:solidFill>
                <a:latin typeface="Roboto"/>
                <a:ea typeface="Roboto"/>
                <a:cs typeface="Roboto"/>
                <a:sym typeface="Roboto"/>
              </a:endParaRPr>
            </a:p>
          </p:txBody>
        </p:sp>
      </p:grpSp>
      <p:sp>
        <p:nvSpPr>
          <p:cNvPr id="1004" name="Google Shape;1004;p43"/>
          <p:cNvSpPr txBox="1"/>
          <p:nvPr/>
        </p:nvSpPr>
        <p:spPr>
          <a:xfrm>
            <a:off x="509970" y="9272190"/>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43</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08"/>
        <p:cNvGrpSpPr/>
        <p:nvPr/>
      </p:nvGrpSpPr>
      <p:grpSpPr>
        <a:xfrm>
          <a:off x="0" y="0"/>
          <a:ext cx="0" cy="0"/>
          <a:chOff x="0" y="0"/>
          <a:chExt cx="0" cy="0"/>
        </a:xfrm>
      </p:grpSpPr>
      <p:sp>
        <p:nvSpPr>
          <p:cNvPr id="1009" name="Google Shape;1009;p44"/>
          <p:cNvSpPr txBox="1"/>
          <p:nvPr/>
        </p:nvSpPr>
        <p:spPr>
          <a:xfrm>
            <a:off x="531844" y="510988"/>
            <a:ext cx="38523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画面構成と動作の仕様</a:t>
            </a:r>
            <a:endParaRPr sz="2800">
              <a:solidFill>
                <a:schemeClr val="lt1"/>
              </a:solidFill>
              <a:latin typeface="Noto Sans JP"/>
              <a:ea typeface="Noto Sans JP"/>
              <a:cs typeface="Noto Sans JP"/>
              <a:sym typeface="Noto Sans JP"/>
            </a:endParaRPr>
          </a:p>
        </p:txBody>
      </p:sp>
      <p:sp>
        <p:nvSpPr>
          <p:cNvPr id="1010" name="Google Shape;1010;p44"/>
          <p:cNvSpPr txBox="1"/>
          <p:nvPr/>
        </p:nvSpPr>
        <p:spPr>
          <a:xfrm>
            <a:off x="4621878" y="598374"/>
            <a:ext cx="7848302"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クリエイティブ表示領域と画面下部の各種操作ボタン領域にわかれています。</a:t>
            </a:r>
            <a:endParaRPr sz="1600">
              <a:solidFill>
                <a:schemeClr val="lt1"/>
              </a:solidFill>
              <a:latin typeface="Noto Sans JP"/>
              <a:ea typeface="Noto Sans JP"/>
              <a:cs typeface="Noto Sans JP"/>
              <a:sym typeface="Noto Sans JP"/>
            </a:endParaRPr>
          </a:p>
        </p:txBody>
      </p:sp>
      <p:pic>
        <p:nvPicPr>
          <p:cNvPr id="1011" name="Google Shape;1011;p44" descr="屋外, 建物, 市, 大きい が含まれている画像&#10;&#10;自動的に生成された説明"/>
          <p:cNvPicPr preferRelativeResize="0"/>
          <p:nvPr/>
        </p:nvPicPr>
        <p:blipFill rotWithShape="1">
          <a:blip r:embed="rId4">
            <a:alphaModFix/>
          </a:blip>
          <a:srcRect r="201"/>
          <a:stretch/>
        </p:blipFill>
        <p:spPr>
          <a:xfrm>
            <a:off x="3616411" y="2086545"/>
            <a:ext cx="11055178" cy="6905557"/>
          </a:xfrm>
          <a:prstGeom prst="rect">
            <a:avLst/>
          </a:prstGeom>
          <a:noFill/>
          <a:ln>
            <a:noFill/>
          </a:ln>
        </p:spPr>
      </p:pic>
      <p:sp>
        <p:nvSpPr>
          <p:cNvPr id="1012" name="Google Shape;1012;p44"/>
          <p:cNvSpPr txBox="1"/>
          <p:nvPr/>
        </p:nvSpPr>
        <p:spPr>
          <a:xfrm>
            <a:off x="3616411" y="9105684"/>
            <a:ext cx="7144118" cy="29604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rgbClr val="34363D"/>
              </a:buClr>
              <a:buSzPts val="1000"/>
              <a:buFont typeface="Arial"/>
              <a:buChar char="※"/>
            </a:pPr>
            <a:r>
              <a:rPr lang="ja-JP" sz="1000">
                <a:solidFill>
                  <a:srgbClr val="34363D"/>
                </a:solidFill>
                <a:latin typeface="Noto Sans JP"/>
                <a:ea typeface="Noto Sans JP"/>
                <a:cs typeface="Noto Sans JP"/>
                <a:sym typeface="Noto Sans JP"/>
              </a:rPr>
              <a:t>東京無線協同組合、旧 Premium Taxi Vision にネットワークされていた端末は画面構成が一部異なります。</a:t>
            </a:r>
            <a:endParaRPr sz="1000">
              <a:solidFill>
                <a:schemeClr val="dk1"/>
              </a:solidFill>
              <a:latin typeface="Noto Sans JP"/>
              <a:ea typeface="Noto Sans JP"/>
              <a:cs typeface="Noto Sans JP"/>
              <a:sym typeface="Noto Sans JP"/>
            </a:endParaRPr>
          </a:p>
        </p:txBody>
      </p:sp>
      <p:sp>
        <p:nvSpPr>
          <p:cNvPr id="1013" name="Google Shape;1013;p44"/>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44</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17"/>
        <p:cNvGrpSpPr/>
        <p:nvPr/>
      </p:nvGrpSpPr>
      <p:grpSpPr>
        <a:xfrm>
          <a:off x="0" y="0"/>
          <a:ext cx="0" cy="0"/>
          <a:chOff x="0" y="0"/>
          <a:chExt cx="0" cy="0"/>
        </a:xfrm>
      </p:grpSpPr>
      <p:sp>
        <p:nvSpPr>
          <p:cNvPr id="1018" name="Google Shape;1018;p45"/>
          <p:cNvSpPr txBox="1"/>
          <p:nvPr/>
        </p:nvSpPr>
        <p:spPr>
          <a:xfrm>
            <a:off x="531844" y="510988"/>
            <a:ext cx="40305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入稿素材　</a:t>
            </a:r>
            <a:r>
              <a:rPr lang="ja-JP" sz="2800">
                <a:solidFill>
                  <a:schemeClr val="lt1"/>
                </a:solidFill>
                <a:latin typeface="Noto Sans JP"/>
                <a:ea typeface="Noto Sans JP"/>
                <a:cs typeface="Noto Sans JP"/>
                <a:sym typeface="Noto Sans JP"/>
              </a:rPr>
              <a:t>- 規定 / 仕様</a:t>
            </a:r>
            <a:endParaRPr sz="2800">
              <a:solidFill>
                <a:schemeClr val="lt1"/>
              </a:solidFill>
              <a:latin typeface="Noto Sans JP"/>
              <a:ea typeface="Noto Sans JP"/>
              <a:cs typeface="Noto Sans JP"/>
              <a:sym typeface="Noto Sans JP"/>
            </a:endParaRPr>
          </a:p>
        </p:txBody>
      </p:sp>
      <p:sp>
        <p:nvSpPr>
          <p:cNvPr id="1019" name="Google Shape;1019;p45"/>
          <p:cNvSpPr txBox="1"/>
          <p:nvPr/>
        </p:nvSpPr>
        <p:spPr>
          <a:xfrm>
            <a:off x="601582" y="1813341"/>
            <a:ext cx="2121295"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メイン動画入稿規定</a:t>
            </a:r>
            <a:endParaRPr sz="1400">
              <a:solidFill>
                <a:schemeClr val="lt1"/>
              </a:solidFill>
              <a:latin typeface="Noto Sans JP"/>
              <a:ea typeface="Noto Sans JP"/>
              <a:cs typeface="Noto Sans JP"/>
              <a:sym typeface="Noto Sans JP"/>
            </a:endParaRPr>
          </a:p>
        </p:txBody>
      </p:sp>
      <p:sp>
        <p:nvSpPr>
          <p:cNvPr id="1020" name="Google Shape;1020;p45"/>
          <p:cNvSpPr txBox="1"/>
          <p:nvPr/>
        </p:nvSpPr>
        <p:spPr>
          <a:xfrm>
            <a:off x="8055327" y="2233594"/>
            <a:ext cx="1869743" cy="3613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400">
                <a:solidFill>
                  <a:schemeClr val="dk1"/>
                </a:solidFill>
                <a:latin typeface="Noto Sans JP"/>
                <a:ea typeface="Noto Sans JP"/>
                <a:cs typeface="Noto Sans JP"/>
                <a:sym typeface="Noto Sans JP"/>
              </a:rPr>
              <a:t>エンドキャップ画像</a:t>
            </a:r>
            <a:endParaRPr sz="1400">
              <a:solidFill>
                <a:schemeClr val="dk1"/>
              </a:solidFill>
              <a:latin typeface="Noto Sans JP"/>
              <a:ea typeface="Noto Sans JP"/>
              <a:cs typeface="Noto Sans JP"/>
              <a:sym typeface="Noto Sans JP"/>
            </a:endParaRPr>
          </a:p>
        </p:txBody>
      </p:sp>
      <p:sp>
        <p:nvSpPr>
          <p:cNvPr id="1021" name="Google Shape;1021;p45"/>
          <p:cNvSpPr txBox="1"/>
          <p:nvPr/>
        </p:nvSpPr>
        <p:spPr>
          <a:xfrm>
            <a:off x="8072314" y="2582697"/>
            <a:ext cx="4867358" cy="51687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200">
                <a:solidFill>
                  <a:schemeClr val="dk1"/>
                </a:solidFill>
                <a:latin typeface="Noto Sans JP"/>
                <a:ea typeface="Noto Sans JP"/>
                <a:cs typeface="Noto Sans JP"/>
                <a:sym typeface="Noto Sans JP"/>
              </a:rPr>
              <a:t>動画再生終了後、＋3秒間の静止画を表示させる場合の画像</a:t>
            </a:r>
            <a:endParaRPr sz="1200">
              <a:solidFill>
                <a:schemeClr val="dk1"/>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200">
                <a:solidFill>
                  <a:srgbClr val="AAAAAA"/>
                </a:solidFill>
                <a:latin typeface="Noto Sans JP"/>
                <a:ea typeface="Noto Sans JP"/>
                <a:cs typeface="Noto Sans JP"/>
                <a:sym typeface="Noto Sans JP"/>
              </a:rPr>
              <a:t>対象：1st Ads、2nd Ads、3rd Ads、Area Ads、Targeting Ads</a:t>
            </a:r>
            <a:endParaRPr/>
          </a:p>
        </p:txBody>
      </p:sp>
      <p:graphicFrame>
        <p:nvGraphicFramePr>
          <p:cNvPr id="1022" name="Google Shape;1022;p45"/>
          <p:cNvGraphicFramePr/>
          <p:nvPr/>
        </p:nvGraphicFramePr>
        <p:xfrm>
          <a:off x="601519" y="2375332"/>
          <a:ext cx="6734425" cy="4194775"/>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入稿項目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規定形式/値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フォーマット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 mp4形式</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 1080p(W:1920xH:1080)</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1643400">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長さ（尺）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1st Ads</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　最大60秒（最低15秒）</a:t>
                      </a:r>
                      <a:br>
                        <a:rPr lang="ja-JP" sz="1000" b="0" i="0" u="none" strike="noStrike">
                          <a:solidFill>
                            <a:srgbClr val="000000"/>
                          </a:solidFill>
                          <a:latin typeface="Noto Sans JP"/>
                          <a:ea typeface="Noto Sans JP"/>
                          <a:cs typeface="Noto Sans JP"/>
                          <a:sym typeface="Noto Sans JP"/>
                        </a:rPr>
                      </a:b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2nd Ads/3rd Ads/Area Ads/Targeting Ads/2nd Contents/3rd Contents</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　最大30秒（最低15秒）</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ファイルサイズ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最大100MB</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映像コーデック</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H.264</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音声コーデック</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AAC LC</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平均ラウドネス値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-24.0LKFS±1</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フレームレート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29.97fpsあるいは30fps</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最大ビットレート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4Mbps推奨</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1023" name="Google Shape;1023;p45"/>
          <p:cNvGraphicFramePr/>
          <p:nvPr/>
        </p:nvGraphicFramePr>
        <p:xfrm>
          <a:off x="601518" y="7778362"/>
          <a:ext cx="6734425" cy="1172250"/>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入稿項目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規定形式/値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フォーマット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png形式またはjpeg形式</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W:1920xH:1080</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ファイルサイズ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600KB以下</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024" name="Google Shape;1024;p45"/>
          <p:cNvGraphicFramePr/>
          <p:nvPr>
            <p:extLst>
              <p:ext uri="{D42A27DB-BD31-4B8C-83A1-F6EECF244321}">
                <p14:modId xmlns:p14="http://schemas.microsoft.com/office/powerpoint/2010/main" val="742105885"/>
              </p:ext>
            </p:extLst>
          </p:nvPr>
        </p:nvGraphicFramePr>
        <p:xfrm>
          <a:off x="8062210" y="6416173"/>
          <a:ext cx="6734425" cy="2528325"/>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仕様項目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　</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音声</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あり ※深夜時間帯22:00〜5:59はデフォルト音声OFF</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掲載期間</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月曜日0:00〜日曜日23:59 ※基本1週間掲載（Area Ads</a:t>
                      </a:r>
                      <a:r>
                        <a:rPr lang="ja-JP" altLang="en-US" sz="1000" b="0" i="0" u="none" strike="noStrike">
                          <a:solidFill>
                            <a:srgbClr val="000000"/>
                          </a:solidFill>
                          <a:latin typeface="Noto Sans JP"/>
                          <a:ea typeface="Noto Sans JP"/>
                          <a:cs typeface="Noto Sans JP"/>
                          <a:sym typeface="Noto Sans JP"/>
                        </a:rPr>
                        <a:t>広島・</a:t>
                      </a:r>
                      <a:r>
                        <a:rPr lang="ja-JP" sz="1000" b="0" i="0" u="none" strike="noStrike">
                          <a:solidFill>
                            <a:srgbClr val="000000"/>
                          </a:solidFill>
                          <a:latin typeface="Noto Sans JP"/>
                          <a:ea typeface="Noto Sans JP"/>
                          <a:cs typeface="Noto Sans JP"/>
                          <a:sym typeface="Noto Sans JP"/>
                        </a:rPr>
                        <a:t>沖縄のみ</a:t>
                      </a:r>
                      <a:r>
                        <a:rPr lang="en-US" altLang="ja-JP" sz="1000" b="0" i="0" u="none" strike="noStrike" dirty="0">
                          <a:solidFill>
                            <a:srgbClr val="000000"/>
                          </a:solidFill>
                          <a:latin typeface="Noto Sans JP"/>
                          <a:ea typeface="Noto Sans JP"/>
                          <a:cs typeface="Noto Sans JP"/>
                          <a:sym typeface="Noto Sans JP"/>
                        </a:rPr>
                        <a:t>2</a:t>
                      </a:r>
                      <a:r>
                        <a:rPr lang="ja-JP" sz="1000" b="0" i="0" u="none" strike="noStrike">
                          <a:solidFill>
                            <a:srgbClr val="000000"/>
                          </a:solidFill>
                          <a:latin typeface="Noto Sans JP"/>
                          <a:ea typeface="Noto Sans JP"/>
                          <a:cs typeface="Noto Sans JP"/>
                          <a:sym typeface="Noto Sans JP"/>
                        </a:rPr>
                        <a:t>週間掲載）</a:t>
                      </a:r>
                      <a:endParaRPr dirty="0"/>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掲載内容</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1申込につき、1商品または1サービス</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最大入稿本数</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全国メニュー［FULL］：2セット / それ以外：1セット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5401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途中差し替え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全国メニュー［FULL］のみ・1週間に1回まで</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 入稿期日までの連絡必須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5401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入稿期日</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配信開始日の7営業日前の17:00</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レポーティング：配信終了後レポート（再生数 / 再生完了数 / 画面OFF数）</a:t>
                      </a:r>
                      <a:endParaRPr dirty="0"/>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025" name="Google Shape;1025;p45"/>
          <p:cNvSpPr txBox="1"/>
          <p:nvPr/>
        </p:nvSpPr>
        <p:spPr>
          <a:xfrm>
            <a:off x="601582" y="7229150"/>
            <a:ext cx="3523923"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2nd/3rd Contents静止画入稿の場合</a:t>
            </a:r>
            <a:endParaRPr sz="1400">
              <a:solidFill>
                <a:schemeClr val="lt1"/>
              </a:solidFill>
              <a:latin typeface="Noto Sans JP"/>
              <a:ea typeface="Noto Sans JP"/>
              <a:cs typeface="Noto Sans JP"/>
              <a:sym typeface="Noto Sans JP"/>
            </a:endParaRPr>
          </a:p>
        </p:txBody>
      </p:sp>
      <p:sp>
        <p:nvSpPr>
          <p:cNvPr id="1026" name="Google Shape;1026;p45"/>
          <p:cNvSpPr txBox="1"/>
          <p:nvPr/>
        </p:nvSpPr>
        <p:spPr>
          <a:xfrm>
            <a:off x="8058228" y="1813341"/>
            <a:ext cx="2121295"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任意オプション規定</a:t>
            </a:r>
            <a:endParaRPr sz="1400">
              <a:solidFill>
                <a:schemeClr val="lt1"/>
              </a:solidFill>
              <a:latin typeface="Noto Sans JP"/>
              <a:ea typeface="Noto Sans JP"/>
              <a:cs typeface="Noto Sans JP"/>
              <a:sym typeface="Noto Sans JP"/>
            </a:endParaRPr>
          </a:p>
        </p:txBody>
      </p:sp>
      <p:graphicFrame>
        <p:nvGraphicFramePr>
          <p:cNvPr id="1027" name="Google Shape;1027;p45"/>
          <p:cNvGraphicFramePr/>
          <p:nvPr/>
        </p:nvGraphicFramePr>
        <p:xfrm>
          <a:off x="8062210" y="3241816"/>
          <a:ext cx="6734425" cy="1172250"/>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入稿項目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規定形式/値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フォーマット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png形式またはjpeg形式</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W:1920xH:1080</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ファイルサイズ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600KB以下</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28" name="Google Shape;1028;p45"/>
          <p:cNvSpPr txBox="1"/>
          <p:nvPr/>
        </p:nvSpPr>
        <p:spPr>
          <a:xfrm>
            <a:off x="8055327" y="4550003"/>
            <a:ext cx="5801588" cy="3613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400">
                <a:solidFill>
                  <a:schemeClr val="dk1"/>
                </a:solidFill>
                <a:latin typeface="Noto Sans JP"/>
                <a:ea typeface="Noto Sans JP"/>
                <a:cs typeface="Noto Sans JP"/>
                <a:sym typeface="Noto Sans JP"/>
              </a:rPr>
              <a:t>コンテンツと広告をセットで掲載する場合の動画、もしくは静止画</a:t>
            </a:r>
            <a:endParaRPr sz="1400">
              <a:solidFill>
                <a:schemeClr val="dk1"/>
              </a:solidFill>
              <a:latin typeface="Noto Sans JP"/>
              <a:ea typeface="Noto Sans JP"/>
              <a:cs typeface="Noto Sans JP"/>
              <a:sym typeface="Noto Sans JP"/>
            </a:endParaRPr>
          </a:p>
        </p:txBody>
      </p:sp>
      <p:sp>
        <p:nvSpPr>
          <p:cNvPr id="1029" name="Google Shape;1029;p45"/>
          <p:cNvSpPr txBox="1"/>
          <p:nvPr/>
        </p:nvSpPr>
        <p:spPr>
          <a:xfrm>
            <a:off x="8072314" y="4918427"/>
            <a:ext cx="7066358" cy="73847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200">
                <a:solidFill>
                  <a:schemeClr val="dk1"/>
                </a:solidFill>
                <a:latin typeface="Noto Sans JP"/>
                <a:ea typeface="Noto Sans JP"/>
                <a:cs typeface="Noto Sans JP"/>
                <a:sym typeface="Noto Sans JP"/>
              </a:rPr>
              <a:t>2nd Ads、3rd Adsはコンテンツと動画広告をセットで掲載することが可能</a:t>
            </a:r>
            <a:endParaRPr sz="1200">
              <a:solidFill>
                <a:schemeClr val="dk1"/>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200">
                <a:solidFill>
                  <a:srgbClr val="AAAAAA"/>
                </a:solidFill>
                <a:latin typeface="Noto Sans JP"/>
                <a:ea typeface="Noto Sans JP"/>
                <a:cs typeface="Noto Sans JP"/>
                <a:sym typeface="Noto Sans JP"/>
              </a:rPr>
              <a:t>対象：2nd Ads、3rd Ads</a:t>
            </a:r>
            <a:endParaRPr/>
          </a:p>
          <a:p>
            <a:pPr marL="0" marR="0" lvl="0" indent="0" algn="l" rtl="0">
              <a:lnSpc>
                <a:spcPct val="120000"/>
              </a:lnSpc>
              <a:spcBef>
                <a:spcPts val="0"/>
              </a:spcBef>
              <a:spcAft>
                <a:spcPts val="0"/>
              </a:spcAft>
              <a:buNone/>
            </a:pPr>
            <a:r>
              <a:rPr lang="ja-JP" sz="1200">
                <a:solidFill>
                  <a:schemeClr val="dk1"/>
                </a:solidFill>
                <a:latin typeface="Noto Sans JP"/>
                <a:ea typeface="Noto Sans JP"/>
                <a:cs typeface="Noto Sans JP"/>
                <a:sym typeface="Noto Sans JP"/>
              </a:rPr>
              <a:t>・セットで入稿するコンテンツ動画、静止画の入稿規定は2nd/3rd Contentsの入稿規定に準拠</a:t>
            </a:r>
            <a:endParaRPr sz="1200">
              <a:solidFill>
                <a:schemeClr val="dk1"/>
              </a:solidFill>
              <a:latin typeface="Noto Sans JP"/>
              <a:ea typeface="Noto Sans JP"/>
              <a:cs typeface="Noto Sans JP"/>
              <a:sym typeface="Noto Sans JP"/>
            </a:endParaRPr>
          </a:p>
        </p:txBody>
      </p:sp>
      <p:sp>
        <p:nvSpPr>
          <p:cNvPr id="1030" name="Google Shape;1030;p45"/>
          <p:cNvSpPr txBox="1"/>
          <p:nvPr/>
        </p:nvSpPr>
        <p:spPr>
          <a:xfrm>
            <a:off x="8058228" y="5860181"/>
            <a:ext cx="810680"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仕様</a:t>
            </a:r>
            <a:endParaRPr sz="1400">
              <a:solidFill>
                <a:schemeClr val="lt1"/>
              </a:solidFill>
              <a:latin typeface="Noto Sans JP"/>
              <a:ea typeface="Noto Sans JP"/>
              <a:cs typeface="Noto Sans JP"/>
              <a:sym typeface="Noto Sans JP"/>
            </a:endParaRPr>
          </a:p>
        </p:txBody>
      </p:sp>
      <p:sp>
        <p:nvSpPr>
          <p:cNvPr id="1031" name="Google Shape;1031;p45"/>
          <p:cNvSpPr txBox="1"/>
          <p:nvPr/>
        </p:nvSpPr>
        <p:spPr>
          <a:xfrm>
            <a:off x="503238" y="9279367"/>
            <a:ext cx="49331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45</a:t>
            </a:fld>
            <a:endParaRPr sz="2000" b="1" i="0" dirty="0">
              <a:solidFill>
                <a:srgbClr val="AAAAAA"/>
              </a:solidFill>
              <a:latin typeface="Roboto Black"/>
              <a:ea typeface="Roboto Black"/>
              <a:cs typeface="Roboto Black"/>
              <a:sym typeface="Roboto Black"/>
            </a:endParaRPr>
          </a:p>
        </p:txBody>
      </p:sp>
      <p:sp>
        <p:nvSpPr>
          <p:cNvPr id="1032" name="Google Shape;1032;p45"/>
          <p:cNvSpPr txBox="1"/>
          <p:nvPr/>
        </p:nvSpPr>
        <p:spPr>
          <a:xfrm>
            <a:off x="523025" y="6601042"/>
            <a:ext cx="7460376" cy="26141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000">
                <a:solidFill>
                  <a:schemeClr val="dk1"/>
                </a:solidFill>
                <a:latin typeface="Noto Sans JP"/>
                <a:ea typeface="Noto Sans JP"/>
                <a:cs typeface="Noto Sans JP"/>
                <a:sym typeface="Noto Sans JP"/>
              </a:rPr>
              <a:t>※規定外のフレームレートで入稿された素材は、弊社規定の30fps(29.97fps)に自動補正し放映される場合があります。</a:t>
            </a:r>
            <a:endParaRPr sz="1000">
              <a:solidFill>
                <a:schemeClr val="dk1"/>
              </a:solidFill>
              <a:latin typeface="Noto Sans JP"/>
              <a:ea typeface="Noto Sans JP"/>
              <a:cs typeface="Noto Sans JP"/>
              <a:sym typeface="Noto Sans J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36"/>
        <p:cNvGrpSpPr/>
        <p:nvPr/>
      </p:nvGrpSpPr>
      <p:grpSpPr>
        <a:xfrm>
          <a:off x="0" y="0"/>
          <a:ext cx="0" cy="0"/>
          <a:chOff x="0" y="0"/>
          <a:chExt cx="0" cy="0"/>
        </a:xfrm>
      </p:grpSpPr>
      <p:sp>
        <p:nvSpPr>
          <p:cNvPr id="1037" name="Google Shape;1037;p46"/>
          <p:cNvSpPr txBox="1"/>
          <p:nvPr/>
        </p:nvSpPr>
        <p:spPr>
          <a:xfrm>
            <a:off x="531844" y="510988"/>
            <a:ext cx="46766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キャンセル規定/注意事項 1</a:t>
            </a:r>
            <a:endParaRPr sz="2800">
              <a:solidFill>
                <a:schemeClr val="lt1"/>
              </a:solidFill>
              <a:latin typeface="Noto Sans JP"/>
              <a:ea typeface="Noto Sans JP"/>
              <a:cs typeface="Noto Sans JP"/>
              <a:sym typeface="Noto Sans JP"/>
            </a:endParaRPr>
          </a:p>
        </p:txBody>
      </p:sp>
      <p:sp>
        <p:nvSpPr>
          <p:cNvPr id="1038" name="Google Shape;1038;p46"/>
          <p:cNvSpPr txBox="1"/>
          <p:nvPr/>
        </p:nvSpPr>
        <p:spPr>
          <a:xfrm>
            <a:off x="9638829" y="2226112"/>
            <a:ext cx="106114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入稿方法</a:t>
            </a:r>
            <a:endParaRPr sz="1300">
              <a:solidFill>
                <a:schemeClr val="lt1"/>
              </a:solidFill>
              <a:latin typeface="Noto Sans JP"/>
              <a:ea typeface="Noto Sans JP"/>
              <a:cs typeface="Noto Sans JP"/>
              <a:sym typeface="Noto Sans JP"/>
            </a:endParaRPr>
          </a:p>
        </p:txBody>
      </p:sp>
      <p:sp>
        <p:nvSpPr>
          <p:cNvPr id="1039" name="Google Shape;1039;p46"/>
          <p:cNvSpPr txBox="1"/>
          <p:nvPr/>
        </p:nvSpPr>
        <p:spPr>
          <a:xfrm>
            <a:off x="9628106" y="2662962"/>
            <a:ext cx="7261411" cy="3037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入稿素材（各種素材、リンク先URL）の入稿方法は、入稿フォームにデータを添付し入稿願います。</a:t>
            </a:r>
            <a:endParaRPr sz="1100">
              <a:solidFill>
                <a:schemeClr val="dk1"/>
              </a:solidFill>
              <a:latin typeface="Noto Sans JP"/>
              <a:ea typeface="Noto Sans JP"/>
              <a:cs typeface="Noto Sans JP"/>
              <a:sym typeface="Noto Sans JP"/>
            </a:endParaRPr>
          </a:p>
        </p:txBody>
      </p:sp>
      <p:sp>
        <p:nvSpPr>
          <p:cNvPr id="1040" name="Google Shape;1040;p46"/>
          <p:cNvSpPr txBox="1"/>
          <p:nvPr/>
        </p:nvSpPr>
        <p:spPr>
          <a:xfrm>
            <a:off x="9638829" y="3366981"/>
            <a:ext cx="106114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入稿方法</a:t>
            </a:r>
            <a:endParaRPr sz="1300">
              <a:solidFill>
                <a:schemeClr val="lt1"/>
              </a:solidFill>
              <a:latin typeface="Noto Sans JP"/>
              <a:ea typeface="Noto Sans JP"/>
              <a:cs typeface="Noto Sans JP"/>
              <a:sym typeface="Noto Sans JP"/>
            </a:endParaRPr>
          </a:p>
        </p:txBody>
      </p:sp>
      <p:sp>
        <p:nvSpPr>
          <p:cNvPr id="1041" name="Google Shape;1041;p46"/>
          <p:cNvSpPr txBox="1"/>
          <p:nvPr/>
        </p:nvSpPr>
        <p:spPr>
          <a:xfrm>
            <a:off x="9628106" y="3803831"/>
            <a:ext cx="7920000" cy="125168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掲載開始希望日の7営業日前17時まで(可否審査期間を除く)とします。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sz="1100">
              <a:solidFill>
                <a:schemeClr val="dk1"/>
              </a:solidFill>
              <a:latin typeface="Noto Sans JP"/>
              <a:ea typeface="Noto Sans JP"/>
              <a:cs typeface="Noto Sans JP"/>
              <a:sym typeface="Noto Sans JP"/>
            </a:endParaRPr>
          </a:p>
        </p:txBody>
      </p:sp>
      <p:sp>
        <p:nvSpPr>
          <p:cNvPr id="1042" name="Google Shape;1042;p46"/>
          <p:cNvSpPr txBox="1"/>
          <p:nvPr/>
        </p:nvSpPr>
        <p:spPr>
          <a:xfrm>
            <a:off x="9638829" y="5338728"/>
            <a:ext cx="1758769"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レポートについて</a:t>
            </a:r>
            <a:endParaRPr sz="1300">
              <a:solidFill>
                <a:schemeClr val="lt1"/>
              </a:solidFill>
              <a:latin typeface="Noto Sans JP"/>
              <a:ea typeface="Noto Sans JP"/>
              <a:cs typeface="Noto Sans JP"/>
              <a:sym typeface="Noto Sans JP"/>
            </a:endParaRPr>
          </a:p>
        </p:txBody>
      </p:sp>
      <p:sp>
        <p:nvSpPr>
          <p:cNvPr id="1043" name="Google Shape;1043;p46"/>
          <p:cNvSpPr txBox="1"/>
          <p:nvPr/>
        </p:nvSpPr>
        <p:spPr>
          <a:xfrm>
            <a:off x="9628106" y="5775578"/>
            <a:ext cx="7920000" cy="777713"/>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当社が規定するフォーマットに従い、広告掲載完了日から5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sz="1100">
              <a:solidFill>
                <a:schemeClr val="dk1"/>
              </a:solidFill>
              <a:latin typeface="Noto Sans JP"/>
              <a:ea typeface="Noto Sans JP"/>
              <a:cs typeface="Noto Sans JP"/>
              <a:sym typeface="Noto Sans JP"/>
            </a:endParaRPr>
          </a:p>
        </p:txBody>
      </p:sp>
      <p:sp>
        <p:nvSpPr>
          <p:cNvPr id="1044" name="Google Shape;1044;p46"/>
          <p:cNvSpPr txBox="1"/>
          <p:nvPr/>
        </p:nvSpPr>
        <p:spPr>
          <a:xfrm>
            <a:off x="9638829" y="6875691"/>
            <a:ext cx="4898090"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掲載の可否基準について（企業・商材・クリエイティブ）</a:t>
            </a:r>
            <a:endParaRPr sz="1300">
              <a:solidFill>
                <a:schemeClr val="lt1"/>
              </a:solidFill>
              <a:latin typeface="Noto Sans JP"/>
              <a:ea typeface="Noto Sans JP"/>
              <a:cs typeface="Noto Sans JP"/>
              <a:sym typeface="Noto Sans JP"/>
            </a:endParaRPr>
          </a:p>
        </p:txBody>
      </p:sp>
      <p:sp>
        <p:nvSpPr>
          <p:cNvPr id="1045" name="Google Shape;1045;p46"/>
          <p:cNvSpPr txBox="1"/>
          <p:nvPr/>
        </p:nvSpPr>
        <p:spPr>
          <a:xfrm>
            <a:off x="9628106" y="7312541"/>
            <a:ext cx="8041882" cy="3037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企業・商材可否・クリエイティブ可否は別途個別に判断いたします。</a:t>
            </a:r>
            <a:endParaRPr sz="1100">
              <a:solidFill>
                <a:schemeClr val="dk1"/>
              </a:solidFill>
              <a:latin typeface="Noto Sans JP"/>
              <a:ea typeface="Noto Sans JP"/>
              <a:cs typeface="Noto Sans JP"/>
              <a:sym typeface="Noto Sans JP"/>
            </a:endParaRPr>
          </a:p>
        </p:txBody>
      </p:sp>
      <p:sp>
        <p:nvSpPr>
          <p:cNvPr id="1046" name="Google Shape;1046;p46"/>
          <p:cNvSpPr txBox="1"/>
          <p:nvPr/>
        </p:nvSpPr>
        <p:spPr>
          <a:xfrm>
            <a:off x="9642736" y="7920331"/>
            <a:ext cx="2281990"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掲載キャプチャについて</a:t>
            </a:r>
            <a:endParaRPr sz="1300">
              <a:solidFill>
                <a:schemeClr val="lt1"/>
              </a:solidFill>
              <a:latin typeface="Noto Sans JP"/>
              <a:ea typeface="Noto Sans JP"/>
              <a:cs typeface="Noto Sans JP"/>
              <a:sym typeface="Noto Sans JP"/>
            </a:endParaRPr>
          </a:p>
        </p:txBody>
      </p:sp>
      <p:sp>
        <p:nvSpPr>
          <p:cNvPr id="1047" name="Google Shape;1047;p46"/>
          <p:cNvSpPr txBox="1"/>
          <p:nvPr/>
        </p:nvSpPr>
        <p:spPr>
          <a:xfrm>
            <a:off x="9632013" y="8357181"/>
            <a:ext cx="7920000" cy="1014701"/>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当社指定の広告枠について、初回のお取引に限り、新規掲載や、素材の差替えを行った場合に掲載開始日である月曜日に掲載キャプチャを撮影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endParaRPr sz="1100">
              <a:solidFill>
                <a:schemeClr val="dk1"/>
              </a:solidFill>
              <a:latin typeface="Noto Sans JP"/>
              <a:ea typeface="Noto Sans JP"/>
              <a:cs typeface="Noto Sans JP"/>
              <a:sym typeface="Noto Sans JP"/>
            </a:endParaRPr>
          </a:p>
        </p:txBody>
      </p:sp>
      <p:sp>
        <p:nvSpPr>
          <p:cNvPr id="1048" name="Google Shape;1048;p46"/>
          <p:cNvSpPr txBox="1"/>
          <p:nvPr/>
        </p:nvSpPr>
        <p:spPr>
          <a:xfrm>
            <a:off x="503238" y="9277642"/>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46</a:t>
            </a:fld>
            <a:endParaRPr sz="2000" b="1" i="0" dirty="0">
              <a:solidFill>
                <a:srgbClr val="AAAAAA"/>
              </a:solidFill>
              <a:latin typeface="Roboto Black"/>
              <a:ea typeface="Roboto Black"/>
              <a:cs typeface="Roboto Black"/>
              <a:sym typeface="Roboto Black"/>
            </a:endParaRPr>
          </a:p>
        </p:txBody>
      </p:sp>
      <p:sp>
        <p:nvSpPr>
          <p:cNvPr id="1049" name="Google Shape;1049;p46"/>
          <p:cNvSpPr txBox="1"/>
          <p:nvPr/>
        </p:nvSpPr>
        <p:spPr>
          <a:xfrm>
            <a:off x="591983" y="2191010"/>
            <a:ext cx="8907054" cy="25649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契約の成立 (エントリー又は申込フォーム送付に対する当社からの確認連絡) 後、</a:t>
            </a:r>
            <a:endParaRPr sz="160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広告主様の都合で広告配信を変更する場合、広告料金 (税抜金額) に対して</a:t>
            </a:r>
            <a:endParaRPr sz="160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以下の料率でキャンセル料(非課税)を頂戴します。</a:t>
            </a:r>
            <a:br>
              <a:rPr lang="ja-JP" sz="1600">
                <a:solidFill>
                  <a:schemeClr val="dk1"/>
                </a:solidFill>
                <a:latin typeface="Noto Sans JP"/>
                <a:ea typeface="Noto Sans JP"/>
                <a:cs typeface="Noto Sans JP"/>
                <a:sym typeface="Noto Sans JP"/>
              </a:rPr>
            </a:br>
            <a:r>
              <a:rPr lang="ja-JP" sz="1300">
                <a:solidFill>
                  <a:schemeClr val="dk1"/>
                </a:solidFill>
                <a:latin typeface="Noto Sans JP"/>
                <a:ea typeface="Noto Sans JP"/>
                <a:cs typeface="Noto Sans JP"/>
                <a:sym typeface="Noto Sans JP"/>
              </a:rPr>
              <a:t>（※お申し込みいただいた枠と週ごとに算出いたします）</a:t>
            </a:r>
            <a:br>
              <a:rPr lang="ja-JP" sz="1600">
                <a:solidFill>
                  <a:schemeClr val="dk1"/>
                </a:solidFill>
                <a:latin typeface="Noto Sans JP"/>
                <a:ea typeface="Noto Sans JP"/>
                <a:cs typeface="Noto Sans JP"/>
                <a:sym typeface="Noto Sans JP"/>
              </a:rPr>
            </a:br>
            <a:br>
              <a:rPr lang="ja-JP" sz="1600">
                <a:solidFill>
                  <a:schemeClr val="dk1"/>
                </a:solidFill>
                <a:latin typeface="Noto Sans JP"/>
                <a:ea typeface="Noto Sans JP"/>
                <a:cs typeface="Noto Sans JP"/>
                <a:sym typeface="Noto Sans JP"/>
              </a:rPr>
            </a:br>
            <a:r>
              <a:rPr lang="ja-JP" sz="1600">
                <a:solidFill>
                  <a:schemeClr val="dk1"/>
                </a:solidFill>
                <a:latin typeface="Noto Sans JP"/>
                <a:ea typeface="Noto Sans JP"/>
                <a:cs typeface="Noto Sans JP"/>
                <a:sym typeface="Noto Sans JP"/>
              </a:rPr>
              <a:t>クリエイティブ考査落ちでキャンセルになる場合はキャンセルタイミングに関わらず、</a:t>
            </a:r>
            <a:endParaRPr sz="160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広告料金（税抜金額）に対して一律50%のキャンセル料を頂戴します。</a:t>
            </a:r>
            <a:endParaRPr sz="1600">
              <a:solidFill>
                <a:schemeClr val="dk1"/>
              </a:solidFill>
              <a:latin typeface="Noto Sans JP"/>
              <a:ea typeface="Noto Sans JP"/>
              <a:cs typeface="Noto Sans JP"/>
              <a:sym typeface="Noto Sans JP"/>
            </a:endParaRPr>
          </a:p>
        </p:txBody>
      </p:sp>
      <p:graphicFrame>
        <p:nvGraphicFramePr>
          <p:cNvPr id="1050" name="Google Shape;1050;p46"/>
          <p:cNvGraphicFramePr/>
          <p:nvPr>
            <p:extLst>
              <p:ext uri="{D42A27DB-BD31-4B8C-83A1-F6EECF244321}">
                <p14:modId xmlns:p14="http://schemas.microsoft.com/office/powerpoint/2010/main" val="597370675"/>
              </p:ext>
            </p:extLst>
          </p:nvPr>
        </p:nvGraphicFramePr>
        <p:xfrm>
          <a:off x="652086" y="5480351"/>
          <a:ext cx="8495000" cy="2709225"/>
        </p:xfrm>
        <a:graphic>
          <a:graphicData uri="http://schemas.openxmlformats.org/drawingml/2006/table">
            <a:tbl>
              <a:tblPr firstRow="1" bandRow="1">
                <a:noFill/>
                <a:tableStyleId>{04DB5410-441A-4F2F-8A7F-62FE78DDF896}</a:tableStyleId>
              </a:tblPr>
              <a:tblGrid>
                <a:gridCol w="6693500">
                  <a:extLst>
                    <a:ext uri="{9D8B030D-6E8A-4147-A177-3AD203B41FA5}">
                      <a16:colId xmlns:a16="http://schemas.microsoft.com/office/drawing/2014/main" val="20000"/>
                    </a:ext>
                  </a:extLst>
                </a:gridCol>
                <a:gridCol w="1801500">
                  <a:extLst>
                    <a:ext uri="{9D8B030D-6E8A-4147-A177-3AD203B41FA5}">
                      <a16:colId xmlns:a16="http://schemas.microsoft.com/office/drawing/2014/main" val="20001"/>
                    </a:ext>
                  </a:extLst>
                </a:gridCol>
              </a:tblGrid>
              <a:tr h="903075">
                <a:tc>
                  <a:txBody>
                    <a:bodyPr/>
                    <a:lstStyle/>
                    <a:p>
                      <a:pPr marL="0" marR="0" lvl="0" indent="0" algn="ctr" rtl="0">
                        <a:lnSpc>
                          <a:spcPct val="100000"/>
                        </a:lnSpc>
                        <a:spcBef>
                          <a:spcPts val="0"/>
                        </a:spcBef>
                        <a:spcAft>
                          <a:spcPts val="0"/>
                        </a:spcAft>
                        <a:buClr>
                          <a:schemeClr val="lt1"/>
                        </a:buClr>
                        <a:buSzPts val="1400"/>
                        <a:buFont typeface="Noto Sans JP"/>
                        <a:buNone/>
                      </a:pPr>
                      <a:r>
                        <a:rPr lang="ja-JP" sz="1400" b="0" i="0">
                          <a:solidFill>
                            <a:schemeClr val="lt1"/>
                          </a:solidFill>
                          <a:latin typeface="Noto Sans JP"/>
                          <a:ea typeface="Noto Sans JP"/>
                          <a:cs typeface="Noto Sans JP"/>
                          <a:sym typeface="Noto Sans JP"/>
                        </a:rPr>
                        <a:t>契約成立（申込フォーム送付時点）〜配信開始21営業日前</a:t>
                      </a:r>
                      <a:endParaRPr sz="1400" b="0" i="0">
                        <a:solidFill>
                          <a:schemeClr val="lt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tc>
                  <a:txBody>
                    <a:bodyPr/>
                    <a:lstStyle/>
                    <a:p>
                      <a:pPr marL="0" marR="0" lvl="0" indent="0" algn="ctr" rtl="0">
                        <a:lnSpc>
                          <a:spcPct val="130000"/>
                        </a:lnSpc>
                        <a:spcBef>
                          <a:spcPts val="0"/>
                        </a:spcBef>
                        <a:spcAft>
                          <a:spcPts val="0"/>
                        </a:spcAft>
                        <a:buClr>
                          <a:schemeClr val="dk1"/>
                        </a:buClr>
                        <a:buSzPts val="1600"/>
                        <a:buFont typeface="Noto Sans JP"/>
                        <a:buNone/>
                      </a:pPr>
                      <a:r>
                        <a:rPr lang="ja-JP" sz="1600" b="0" i="0">
                          <a:solidFill>
                            <a:schemeClr val="dk1"/>
                          </a:solidFill>
                          <a:latin typeface="Noto Sans JP"/>
                          <a:ea typeface="Noto Sans JP"/>
                          <a:cs typeface="Noto Sans JP"/>
                          <a:sym typeface="Noto Sans JP"/>
                        </a:rPr>
                        <a:t>50%</a:t>
                      </a:r>
                      <a:endParaRPr sz="1600" b="0" i="0" dirty="0">
                        <a:solidFill>
                          <a:schemeClr val="dk1"/>
                        </a:solidFill>
                        <a:latin typeface="Noto Sans JP"/>
                        <a:ea typeface="Noto Sans JP"/>
                        <a:cs typeface="Noto Sans JP"/>
                        <a:sym typeface="Noto Sans JP"/>
                      </a:endParaRPr>
                    </a:p>
                  </a:txBody>
                  <a:tcPr marL="137150" marR="137150" marT="137150" marB="137150"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0"/>
                  </a:ext>
                </a:extLst>
              </a:tr>
              <a:tr h="903075">
                <a:tc>
                  <a:txBody>
                    <a:bodyPr/>
                    <a:lstStyle/>
                    <a:p>
                      <a:pPr marL="0" marR="0" lvl="0" indent="0" algn="ctr" rtl="0">
                        <a:lnSpc>
                          <a:spcPct val="100000"/>
                        </a:lnSpc>
                        <a:spcBef>
                          <a:spcPts val="0"/>
                        </a:spcBef>
                        <a:spcAft>
                          <a:spcPts val="0"/>
                        </a:spcAft>
                        <a:buClr>
                          <a:schemeClr val="lt1"/>
                        </a:buClr>
                        <a:buSzPts val="1400"/>
                        <a:buFont typeface="Noto Sans JP"/>
                        <a:buNone/>
                      </a:pPr>
                      <a:r>
                        <a:rPr lang="ja-JP" sz="1400" b="0" i="0">
                          <a:solidFill>
                            <a:schemeClr val="lt1"/>
                          </a:solidFill>
                          <a:latin typeface="Noto Sans JP"/>
                          <a:ea typeface="Noto Sans JP"/>
                          <a:cs typeface="Noto Sans JP"/>
                          <a:sym typeface="Noto Sans JP"/>
                        </a:rPr>
                        <a:t>配信開始20営業日前〜11営業日前</a:t>
                      </a:r>
                      <a:endParaRPr sz="1400" b="0" i="0">
                        <a:solidFill>
                          <a:schemeClr val="lt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tc>
                  <a:txBody>
                    <a:bodyPr/>
                    <a:lstStyle/>
                    <a:p>
                      <a:pPr marL="0" marR="0" lvl="0" indent="0" algn="ctr" rtl="0">
                        <a:lnSpc>
                          <a:spcPct val="130000"/>
                        </a:lnSpc>
                        <a:spcBef>
                          <a:spcPts val="0"/>
                        </a:spcBef>
                        <a:spcAft>
                          <a:spcPts val="0"/>
                        </a:spcAft>
                        <a:buClr>
                          <a:srgbClr val="113766"/>
                        </a:buClr>
                        <a:buSzPts val="1000"/>
                        <a:buFont typeface="Arial"/>
                        <a:buNone/>
                      </a:pPr>
                      <a:r>
                        <a:rPr lang="ja-JP" sz="1600" b="0" i="0">
                          <a:solidFill>
                            <a:schemeClr val="dk1"/>
                          </a:solidFill>
                          <a:latin typeface="Noto Sans JP"/>
                          <a:ea typeface="Noto Sans JP"/>
                          <a:cs typeface="Noto Sans JP"/>
                          <a:sym typeface="Noto Sans JP"/>
                        </a:rPr>
                        <a:t>80%</a:t>
                      </a:r>
                      <a:endParaRPr sz="1600" b="0" i="0" dirty="0">
                        <a:solidFill>
                          <a:schemeClr val="dk1"/>
                        </a:solidFill>
                        <a:latin typeface="Noto Sans JP"/>
                        <a:ea typeface="Noto Sans JP"/>
                        <a:cs typeface="Noto Sans JP"/>
                        <a:sym typeface="Noto Sans JP"/>
                      </a:endParaRPr>
                    </a:p>
                  </a:txBody>
                  <a:tcPr marL="137150" marR="137150" marT="137150" marB="137150"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1"/>
                  </a:ext>
                </a:extLst>
              </a:tr>
              <a:tr h="903075">
                <a:tc>
                  <a:txBody>
                    <a:bodyPr/>
                    <a:lstStyle/>
                    <a:p>
                      <a:pPr marL="0" marR="0" lvl="0" indent="0" algn="ctr" rtl="0">
                        <a:lnSpc>
                          <a:spcPct val="100000"/>
                        </a:lnSpc>
                        <a:spcBef>
                          <a:spcPts val="0"/>
                        </a:spcBef>
                        <a:spcAft>
                          <a:spcPts val="0"/>
                        </a:spcAft>
                        <a:buClr>
                          <a:schemeClr val="lt1"/>
                        </a:buClr>
                        <a:buSzPts val="1400"/>
                        <a:buFont typeface="Noto Sans JP"/>
                        <a:buNone/>
                      </a:pPr>
                      <a:r>
                        <a:rPr lang="ja-JP" sz="1400" b="0" i="0">
                          <a:solidFill>
                            <a:schemeClr val="lt1"/>
                          </a:solidFill>
                          <a:latin typeface="Noto Sans JP"/>
                          <a:ea typeface="Noto Sans JP"/>
                          <a:cs typeface="Noto Sans JP"/>
                          <a:sym typeface="Noto Sans JP"/>
                        </a:rPr>
                        <a:t>配信開始10営業日前〜配信開始日</a:t>
                      </a:r>
                      <a:endParaRPr sz="1400" b="0" i="0">
                        <a:solidFill>
                          <a:schemeClr val="lt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tc>
                  <a:txBody>
                    <a:bodyPr/>
                    <a:lstStyle/>
                    <a:p>
                      <a:pPr marL="0" marR="0" lvl="0" indent="0" algn="ctr" rtl="0">
                        <a:lnSpc>
                          <a:spcPct val="130000"/>
                        </a:lnSpc>
                        <a:spcBef>
                          <a:spcPts val="0"/>
                        </a:spcBef>
                        <a:spcAft>
                          <a:spcPts val="0"/>
                        </a:spcAft>
                        <a:buClr>
                          <a:schemeClr val="dk1"/>
                        </a:buClr>
                        <a:buSzPts val="1600"/>
                        <a:buFont typeface="Noto Sans JP"/>
                        <a:buNone/>
                      </a:pPr>
                      <a:r>
                        <a:rPr lang="ja-JP" sz="1600" b="0" i="0">
                          <a:solidFill>
                            <a:schemeClr val="dk1"/>
                          </a:solidFill>
                          <a:latin typeface="Noto Sans JP"/>
                          <a:ea typeface="Noto Sans JP"/>
                          <a:cs typeface="Noto Sans JP"/>
                          <a:sym typeface="Noto Sans JP"/>
                        </a:rPr>
                        <a:t>100%</a:t>
                      </a:r>
                      <a:endParaRPr sz="1600" b="0" i="0" dirty="0">
                        <a:solidFill>
                          <a:schemeClr val="dk1"/>
                        </a:solidFill>
                        <a:latin typeface="Noto Sans JP"/>
                        <a:ea typeface="Noto Sans JP"/>
                        <a:cs typeface="Noto Sans JP"/>
                        <a:sym typeface="Noto Sans JP"/>
                      </a:endParaRPr>
                    </a:p>
                  </a:txBody>
                  <a:tcPr marL="137150" marR="137150" marT="137150" marB="137150"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54"/>
        <p:cNvGrpSpPr/>
        <p:nvPr/>
      </p:nvGrpSpPr>
      <p:grpSpPr>
        <a:xfrm>
          <a:off x="0" y="0"/>
          <a:ext cx="0" cy="0"/>
          <a:chOff x="0" y="0"/>
          <a:chExt cx="0" cy="0"/>
        </a:xfrm>
      </p:grpSpPr>
      <p:sp>
        <p:nvSpPr>
          <p:cNvPr id="1055" name="Google Shape;1055;p47"/>
          <p:cNvSpPr txBox="1"/>
          <p:nvPr/>
        </p:nvSpPr>
        <p:spPr>
          <a:xfrm>
            <a:off x="531844" y="510988"/>
            <a:ext cx="19636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注意事項 2</a:t>
            </a:r>
            <a:endParaRPr sz="2800">
              <a:solidFill>
                <a:schemeClr val="lt1"/>
              </a:solidFill>
              <a:latin typeface="Noto Sans JP"/>
              <a:ea typeface="Noto Sans JP"/>
              <a:cs typeface="Noto Sans JP"/>
              <a:sym typeface="Noto Sans JP"/>
            </a:endParaRPr>
          </a:p>
        </p:txBody>
      </p:sp>
      <p:sp>
        <p:nvSpPr>
          <p:cNvPr id="1056" name="Google Shape;1056;p47"/>
          <p:cNvSpPr txBox="1"/>
          <p:nvPr/>
        </p:nvSpPr>
        <p:spPr>
          <a:xfrm>
            <a:off x="9165448" y="4068540"/>
            <a:ext cx="2281990"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広告主様の責任について</a:t>
            </a:r>
            <a:endParaRPr sz="1300">
              <a:solidFill>
                <a:schemeClr val="lt1"/>
              </a:solidFill>
              <a:latin typeface="Noto Sans JP"/>
              <a:ea typeface="Noto Sans JP"/>
              <a:cs typeface="Noto Sans JP"/>
              <a:sym typeface="Noto Sans JP"/>
            </a:endParaRPr>
          </a:p>
        </p:txBody>
      </p:sp>
      <p:sp>
        <p:nvSpPr>
          <p:cNvPr id="1057" name="Google Shape;1057;p47"/>
          <p:cNvSpPr txBox="1"/>
          <p:nvPr/>
        </p:nvSpPr>
        <p:spPr>
          <a:xfrm>
            <a:off x="9154724" y="4505390"/>
            <a:ext cx="7920000" cy="243662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sz="1100">
              <a:solidFill>
                <a:schemeClr val="dk1"/>
              </a:solidFill>
              <a:latin typeface="Noto Sans JP"/>
              <a:ea typeface="Noto Sans JP"/>
              <a:cs typeface="Noto Sans JP"/>
              <a:sym typeface="Noto Sans JP"/>
            </a:endParaRPr>
          </a:p>
        </p:txBody>
      </p:sp>
      <p:sp>
        <p:nvSpPr>
          <p:cNvPr id="1058" name="Google Shape;1058;p47"/>
          <p:cNvSpPr txBox="1"/>
          <p:nvPr/>
        </p:nvSpPr>
        <p:spPr>
          <a:xfrm>
            <a:off x="577501" y="5526441"/>
            <a:ext cx="1758769"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掲載停止について</a:t>
            </a:r>
            <a:endParaRPr sz="1300">
              <a:solidFill>
                <a:schemeClr val="lt1"/>
              </a:solidFill>
              <a:latin typeface="Noto Sans JP"/>
              <a:ea typeface="Noto Sans JP"/>
              <a:cs typeface="Noto Sans JP"/>
              <a:sym typeface="Noto Sans JP"/>
            </a:endParaRPr>
          </a:p>
        </p:txBody>
      </p:sp>
      <p:sp>
        <p:nvSpPr>
          <p:cNvPr id="1059" name="Google Shape;1059;p47"/>
          <p:cNvSpPr txBox="1"/>
          <p:nvPr/>
        </p:nvSpPr>
        <p:spPr>
          <a:xfrm>
            <a:off x="566777" y="5963291"/>
            <a:ext cx="7920000" cy="243662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sz="1100">
              <a:solidFill>
                <a:schemeClr val="dk1"/>
              </a:solidFill>
              <a:latin typeface="Noto Sans JP"/>
              <a:ea typeface="Noto Sans JP"/>
              <a:cs typeface="Noto Sans JP"/>
              <a:sym typeface="Noto Sans JP"/>
            </a:endParaRPr>
          </a:p>
        </p:txBody>
      </p:sp>
      <p:sp>
        <p:nvSpPr>
          <p:cNvPr id="1060" name="Google Shape;1060;p47"/>
          <p:cNvSpPr txBox="1"/>
          <p:nvPr/>
        </p:nvSpPr>
        <p:spPr>
          <a:xfrm>
            <a:off x="9154724" y="7072622"/>
            <a:ext cx="886736"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その他</a:t>
            </a:r>
            <a:endParaRPr sz="1300">
              <a:solidFill>
                <a:schemeClr val="lt1"/>
              </a:solidFill>
              <a:latin typeface="Noto Sans JP"/>
              <a:ea typeface="Noto Sans JP"/>
              <a:cs typeface="Noto Sans JP"/>
              <a:sym typeface="Noto Sans JP"/>
            </a:endParaRPr>
          </a:p>
        </p:txBody>
      </p:sp>
      <p:sp>
        <p:nvSpPr>
          <p:cNvPr id="1061" name="Google Shape;1061;p47"/>
          <p:cNvSpPr txBox="1"/>
          <p:nvPr/>
        </p:nvSpPr>
        <p:spPr>
          <a:xfrm>
            <a:off x="9144000" y="7509472"/>
            <a:ext cx="8112720" cy="1725665"/>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TOKYO PRIMEの仕様を予告なく変更する場合がございますので、詳しくは担当営業にお問い合わせください。 </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各制作メニューの画面イメージが一部変更となる場合がございます。</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TOKYO PRIMEにおいて使用する日付および時間は、特別の定めの無い限り、日本国における日付および時間を基準とします。</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最低放映率（実放映面数÷設置面数）は90%とさせていただきます。</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契約条件については、申込フォームに掲載の当社広告掲載規約をご確認のうえ、お申し込みください。 </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広告出稿規程　</a:t>
            </a:r>
            <a:r>
              <a:rPr lang="ja-JP" sz="1100" u="sng">
                <a:solidFill>
                  <a:srgbClr val="AAAAAA"/>
                </a:solidFill>
                <a:latin typeface="Noto Sans JP"/>
                <a:ea typeface="Noto Sans JP"/>
                <a:cs typeface="Noto Sans JP"/>
                <a:sym typeface="Noto Sans JP"/>
              </a:rPr>
              <a:t>https://www.tokyo-prime.jp/term/</a:t>
            </a:r>
            <a:endParaRPr sz="1100" u="sng" dirty="0">
              <a:solidFill>
                <a:srgbClr val="AAAAAA"/>
              </a:solidFill>
              <a:latin typeface="Noto Sans JP"/>
              <a:ea typeface="Noto Sans JP"/>
              <a:cs typeface="Noto Sans JP"/>
              <a:sym typeface="Noto Sans JP"/>
            </a:endParaRPr>
          </a:p>
        </p:txBody>
      </p:sp>
      <p:sp>
        <p:nvSpPr>
          <p:cNvPr id="1062" name="Google Shape;1062;p47"/>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47</a:t>
            </a:fld>
            <a:endParaRPr sz="2000" b="1" i="0" dirty="0">
              <a:solidFill>
                <a:srgbClr val="AAAAAA"/>
              </a:solidFill>
              <a:latin typeface="Roboto Black"/>
              <a:ea typeface="Roboto Black"/>
              <a:cs typeface="Roboto Black"/>
              <a:sym typeface="Roboto Black"/>
            </a:endParaRPr>
          </a:p>
        </p:txBody>
      </p:sp>
      <p:sp>
        <p:nvSpPr>
          <p:cNvPr id="1063" name="Google Shape;1063;p47"/>
          <p:cNvSpPr txBox="1"/>
          <p:nvPr/>
        </p:nvSpPr>
        <p:spPr>
          <a:xfrm>
            <a:off x="566777" y="2011363"/>
            <a:ext cx="158436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請求月について</a:t>
            </a:r>
            <a:endParaRPr sz="1300">
              <a:solidFill>
                <a:schemeClr val="lt1"/>
              </a:solidFill>
              <a:latin typeface="Noto Sans JP"/>
              <a:ea typeface="Noto Sans JP"/>
              <a:cs typeface="Noto Sans JP"/>
              <a:sym typeface="Noto Sans JP"/>
            </a:endParaRPr>
          </a:p>
        </p:txBody>
      </p:sp>
      <p:sp>
        <p:nvSpPr>
          <p:cNvPr id="1064" name="Google Shape;1064;p47"/>
          <p:cNvSpPr txBox="1"/>
          <p:nvPr/>
        </p:nvSpPr>
        <p:spPr>
          <a:xfrm>
            <a:off x="556054" y="2448213"/>
            <a:ext cx="7920000" cy="777713"/>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endParaRPr sz="1100">
              <a:solidFill>
                <a:schemeClr val="dk1"/>
              </a:solidFill>
              <a:latin typeface="Noto Sans JP"/>
              <a:ea typeface="Noto Sans JP"/>
              <a:cs typeface="Noto Sans JP"/>
              <a:sym typeface="Noto Sans JP"/>
            </a:endParaRPr>
          </a:p>
        </p:txBody>
      </p:sp>
      <p:sp>
        <p:nvSpPr>
          <p:cNvPr id="1065" name="Google Shape;1065;p47"/>
          <p:cNvSpPr txBox="1"/>
          <p:nvPr/>
        </p:nvSpPr>
        <p:spPr>
          <a:xfrm>
            <a:off x="566777" y="3531914"/>
            <a:ext cx="315402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入稿素材に関する権利処理について</a:t>
            </a:r>
            <a:endParaRPr sz="1300">
              <a:solidFill>
                <a:schemeClr val="lt1"/>
              </a:solidFill>
              <a:latin typeface="Noto Sans JP"/>
              <a:ea typeface="Noto Sans JP"/>
              <a:cs typeface="Noto Sans JP"/>
              <a:sym typeface="Noto Sans JP"/>
            </a:endParaRPr>
          </a:p>
        </p:txBody>
      </p:sp>
      <p:sp>
        <p:nvSpPr>
          <p:cNvPr id="1066" name="Google Shape;1066;p47"/>
          <p:cNvSpPr txBox="1"/>
          <p:nvPr/>
        </p:nvSpPr>
        <p:spPr>
          <a:xfrm>
            <a:off x="556054" y="3968764"/>
            <a:ext cx="7920000" cy="125168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sz="1100">
              <a:solidFill>
                <a:schemeClr val="dk1"/>
              </a:solidFill>
              <a:latin typeface="Noto Sans JP"/>
              <a:ea typeface="Noto Sans JP"/>
              <a:cs typeface="Noto Sans JP"/>
              <a:sym typeface="Noto Sans JP"/>
            </a:endParaRPr>
          </a:p>
        </p:txBody>
      </p:sp>
      <p:sp>
        <p:nvSpPr>
          <p:cNvPr id="1067" name="Google Shape;1067;p47"/>
          <p:cNvSpPr txBox="1"/>
          <p:nvPr/>
        </p:nvSpPr>
        <p:spPr>
          <a:xfrm>
            <a:off x="9176171" y="2049537"/>
            <a:ext cx="210758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広告審査基準について</a:t>
            </a:r>
            <a:endParaRPr sz="1300">
              <a:solidFill>
                <a:schemeClr val="lt1"/>
              </a:solidFill>
              <a:latin typeface="Noto Sans JP"/>
              <a:ea typeface="Noto Sans JP"/>
              <a:cs typeface="Noto Sans JP"/>
              <a:sym typeface="Noto Sans JP"/>
            </a:endParaRPr>
          </a:p>
        </p:txBody>
      </p:sp>
      <p:sp>
        <p:nvSpPr>
          <p:cNvPr id="1068" name="Google Shape;1068;p47"/>
          <p:cNvSpPr txBox="1"/>
          <p:nvPr/>
        </p:nvSpPr>
        <p:spPr>
          <a:xfrm>
            <a:off x="9165448" y="2486387"/>
            <a:ext cx="7920000" cy="1014701"/>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sz="1100">
              <a:solidFill>
                <a:schemeClr val="dk1"/>
              </a:solidFill>
              <a:latin typeface="Noto Sans JP"/>
              <a:ea typeface="Noto Sans JP"/>
              <a:cs typeface="Noto Sans JP"/>
              <a:sym typeface="Noto Sans J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072"/>
        <p:cNvGrpSpPr/>
        <p:nvPr/>
      </p:nvGrpSpPr>
      <p:grpSpPr>
        <a:xfrm>
          <a:off x="0" y="0"/>
          <a:ext cx="0" cy="0"/>
          <a:chOff x="0" y="0"/>
          <a:chExt cx="0" cy="0"/>
        </a:xfrm>
      </p:grpSpPr>
      <p:sp>
        <p:nvSpPr>
          <p:cNvPr id="1073" name="Google Shape;1073;p48"/>
          <p:cNvSpPr/>
          <p:nvPr/>
        </p:nvSpPr>
        <p:spPr>
          <a:xfrm>
            <a:off x="0" y="794"/>
            <a:ext cx="18288000" cy="10287000"/>
          </a:xfrm>
          <a:prstGeom prst="rect">
            <a:avLst/>
          </a:prstGeom>
          <a:solidFill>
            <a:srgbClr val="A5A5A5"/>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4" name="Google Shape;1074;p48" descr="図形, 四角形&#10;&#10;自動的に生成された説明"/>
          <p:cNvPicPr preferRelativeResize="0"/>
          <p:nvPr/>
        </p:nvPicPr>
        <p:blipFill rotWithShape="1">
          <a:blip r:embed="rId3">
            <a:alphaModFix/>
          </a:blip>
          <a:srcRect/>
          <a:stretch/>
        </p:blipFill>
        <p:spPr>
          <a:xfrm>
            <a:off x="0" y="794"/>
            <a:ext cx="18288000" cy="10287000"/>
          </a:xfrm>
          <a:prstGeom prst="rect">
            <a:avLst/>
          </a:prstGeom>
          <a:noFill/>
          <a:ln>
            <a:noFill/>
          </a:ln>
        </p:spPr>
      </p:pic>
      <p:pic>
        <p:nvPicPr>
          <p:cNvPr id="1075" name="Google Shape;1075;p48"/>
          <p:cNvPicPr preferRelativeResize="0"/>
          <p:nvPr/>
        </p:nvPicPr>
        <p:blipFill rotWithShape="1">
          <a:blip r:embed="rId4">
            <a:alphaModFix/>
          </a:blip>
          <a:srcRect/>
          <a:stretch/>
        </p:blipFill>
        <p:spPr>
          <a:xfrm>
            <a:off x="13809306" y="9345421"/>
            <a:ext cx="3946849" cy="427560"/>
          </a:xfrm>
          <a:prstGeom prst="rect">
            <a:avLst/>
          </a:prstGeom>
          <a:noFill/>
          <a:ln>
            <a:noFill/>
          </a:ln>
        </p:spPr>
      </p:pic>
      <p:sp>
        <p:nvSpPr>
          <p:cNvPr id="1076" name="Google Shape;1076;p48"/>
          <p:cNvSpPr txBox="1"/>
          <p:nvPr/>
        </p:nvSpPr>
        <p:spPr>
          <a:xfrm>
            <a:off x="9288313" y="4691111"/>
            <a:ext cx="6494417" cy="906366"/>
          </a:xfrm>
          <a:prstGeom prst="rect">
            <a:avLst/>
          </a:prstGeom>
          <a:noFill/>
          <a:ln>
            <a:noFill/>
          </a:ln>
        </p:spPr>
        <p:txBody>
          <a:bodyPr spcFirstLastPara="1" wrap="square" lIns="720000" tIns="144000" rIns="720000" bIns="144000" anchor="t" anchorCtr="0">
            <a:spAutoFit/>
          </a:bodyPr>
          <a:lstStyle/>
          <a:p>
            <a:pPr marL="0" marR="0" lvl="0" indent="0" algn="l" rtl="0">
              <a:spcBef>
                <a:spcPts val="0"/>
              </a:spcBef>
              <a:spcAft>
                <a:spcPts val="0"/>
              </a:spcAft>
              <a:buNone/>
            </a:pPr>
            <a:r>
              <a:rPr lang="ja-JP" sz="4000" b="1">
                <a:solidFill>
                  <a:schemeClr val="lt1"/>
                </a:solidFill>
                <a:latin typeface="Roboto Black"/>
                <a:ea typeface="Roboto Black"/>
                <a:cs typeface="Roboto Black"/>
                <a:sym typeface="Roboto Black"/>
              </a:rPr>
              <a:t>www.tokyo-prime.jp</a:t>
            </a:r>
            <a:endParaRPr sz="4000" b="1">
              <a:solidFill>
                <a:schemeClr val="lt1"/>
              </a:solidFill>
              <a:latin typeface="Roboto Black"/>
              <a:ea typeface="Roboto Black"/>
              <a:cs typeface="Roboto Black"/>
              <a:sym typeface="Robo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5"/>
          <p:cNvSpPr txBox="1"/>
          <p:nvPr/>
        </p:nvSpPr>
        <p:spPr>
          <a:xfrm>
            <a:off x="531845" y="510988"/>
            <a:ext cx="1021978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東京および国内設置台数</a:t>
            </a:r>
            <a:r>
              <a:rPr kumimoji="0" lang="en-US" altLang="ja-JP" sz="2800" b="1" i="0" u="none" strike="noStrike" kern="0" cap="none" spc="0" normalizeH="0" baseline="0" noProof="0" dirty="0">
                <a:ln>
                  <a:noFill/>
                </a:ln>
                <a:solidFill>
                  <a:srgbClr val="FFFFFF"/>
                </a:solidFill>
                <a:effectLst/>
                <a:uLnTx/>
                <a:uFillTx/>
                <a:latin typeface="Noto Sans JP"/>
                <a:ea typeface="Noto Sans JP"/>
                <a:cs typeface="Noto Sans JP"/>
                <a:sym typeface="Noto Sans JP"/>
              </a:rPr>
              <a:t>No.1</a:t>
            </a: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のタクシーメディア</a:t>
            </a:r>
            <a:endParaRPr kumimoji="0" sz="2800" b="1"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91" name="Google Shape;91;p5"/>
          <p:cNvSpPr txBox="1"/>
          <p:nvPr/>
        </p:nvSpPr>
        <p:spPr>
          <a:xfrm>
            <a:off x="9155417" y="664876"/>
            <a:ext cx="4248279"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全国</a:t>
            </a:r>
            <a:r>
              <a:rPr kumimoji="0" lang="en-US" altLang="ja-JP" sz="1600" b="0" i="0" u="none" strike="noStrike" kern="0" cap="none" spc="0" normalizeH="0" baseline="0" noProof="0" dirty="0">
                <a:ln>
                  <a:noFill/>
                </a:ln>
                <a:solidFill>
                  <a:srgbClr val="FFFFFF"/>
                </a:solidFill>
                <a:effectLst/>
                <a:uLnTx/>
                <a:uFillTx/>
                <a:latin typeface="Noto Sans JP"/>
                <a:ea typeface="Noto Sans JP"/>
                <a:cs typeface="Noto Sans JP"/>
                <a:sym typeface="Noto Sans JP"/>
              </a:rPr>
              <a:t>35</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都道府県にて展開をしております。</a:t>
            </a:r>
            <a:endParaRPr kumimoji="0" sz="1600" b="0"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92" name="Google Shape;92;p5"/>
          <p:cNvSpPr txBox="1"/>
          <p:nvPr/>
        </p:nvSpPr>
        <p:spPr>
          <a:xfrm>
            <a:off x="3706791" y="2018710"/>
            <a:ext cx="7814640"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サイネージ導入台数  </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71,000</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台</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 （東京 約 </a:t>
            </a:r>
            <a:r>
              <a:rPr kumimoji="0" lang="en-US" altLang="ja-JP" sz="2800" b="1" i="0" u="none" strike="noStrike" kern="0" cap="none" spc="0" normalizeH="0" baseline="0" noProof="0" dirty="0">
                <a:ln>
                  <a:noFill/>
                </a:ln>
                <a:solidFill>
                  <a:srgbClr val="000000"/>
                </a:solidFill>
                <a:effectLst/>
                <a:uLnTx/>
                <a:uFillTx/>
                <a:latin typeface="Roboto Black"/>
                <a:ea typeface="Roboto Black"/>
                <a:cs typeface="Roboto Black"/>
                <a:sym typeface="Roboto Black"/>
              </a:rPr>
              <a:t>25,500</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 台）</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3" name="Google Shape;93;p5"/>
          <p:cNvSpPr txBox="1"/>
          <p:nvPr/>
        </p:nvSpPr>
        <p:spPr>
          <a:xfrm>
            <a:off x="3706791" y="3005117"/>
            <a:ext cx="8717130"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月間リーチ数  </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35,</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00,000</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人</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（東京 </a:t>
            </a:r>
            <a:r>
              <a:rPr kumimoji="0" lang="en-US" altLang="ja-JP" sz="2800" b="1" i="0" u="none" strike="noStrike" kern="0" cap="none" spc="0" normalizeH="0" baseline="0" noProof="0">
                <a:ln>
                  <a:noFill/>
                </a:ln>
                <a:solidFill>
                  <a:srgbClr val="000000"/>
                </a:solidFill>
                <a:effectLst/>
                <a:uLnTx/>
                <a:uFillTx/>
                <a:latin typeface="Roboto Black"/>
                <a:ea typeface="Roboto Black"/>
                <a:cs typeface="Roboto Black"/>
                <a:sym typeface="Roboto Black"/>
              </a:rPr>
              <a:t>15,000,000</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 人</a:t>
            </a:r>
            <a:r>
              <a:rPr kumimoji="0" lang="en-US" altLang="ja-JP"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5"/>
          <p:cNvSpPr txBox="1"/>
          <p:nvPr/>
        </p:nvSpPr>
        <p:spPr>
          <a:xfrm>
            <a:off x="2393380" y="3991524"/>
            <a:ext cx="3425938"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全国  </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35</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都道府県</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に展開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txBox="1"/>
          <p:nvPr/>
        </p:nvSpPr>
        <p:spPr>
          <a:xfrm>
            <a:off x="2410005" y="4833809"/>
            <a:ext cx="815608" cy="22649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札幌</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東京</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神奈川</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埼玉</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千葉</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名古屋</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p:txBody>
      </p:sp>
      <p:sp>
        <p:nvSpPr>
          <p:cNvPr id="96" name="Google Shape;96;p5"/>
          <p:cNvSpPr txBox="1"/>
          <p:nvPr/>
        </p:nvSpPr>
        <p:spPr>
          <a:xfrm>
            <a:off x="3372241" y="4833809"/>
            <a:ext cx="1262845" cy="2264915"/>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2,100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25,500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8,100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3,000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3,000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4,000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txBox="1"/>
          <p:nvPr/>
        </p:nvSpPr>
        <p:spPr>
          <a:xfrm>
            <a:off x="5284820" y="4833809"/>
            <a:ext cx="916918" cy="22649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京都</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大阪</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神戸</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福岡</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沖縄</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その他*</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p:txBody>
      </p:sp>
      <p:sp>
        <p:nvSpPr>
          <p:cNvPr id="98" name="Google Shape;98;p5"/>
          <p:cNvSpPr txBox="1"/>
          <p:nvPr/>
        </p:nvSpPr>
        <p:spPr>
          <a:xfrm>
            <a:off x="6247055" y="4833809"/>
            <a:ext cx="1143903" cy="230828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3,600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9,200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3,300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2,500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800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5,900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9" name="Google Shape;99;p5"/>
          <p:cNvSpPr txBox="1"/>
          <p:nvPr/>
        </p:nvSpPr>
        <p:spPr>
          <a:xfrm>
            <a:off x="2443256" y="7282081"/>
            <a:ext cx="7164570" cy="8400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9AAAA"/>
                </a:solidFill>
                <a:effectLst/>
                <a:uLnTx/>
                <a:uFillTx/>
                <a:latin typeface="Noto Sans JP"/>
                <a:ea typeface="Noto Sans JP"/>
                <a:cs typeface="Noto Sans JP"/>
                <a:sym typeface="Noto Sans JP"/>
              </a:rPr>
              <a:t>* 北海道（札幌を除く）、岩手県、宮城県、秋田県、山形県、福島県、茨城県、栃木県、群馬県、新潟県、富山県、石川県、長野県、岐阜県、静岡県、愛知県（名古屋を除く）、三重県、滋賀県、奈良県、和歌山県、広島県、愛媛県、高知県、佐賀県、長崎県、熊本県</a:t>
            </a:r>
            <a:endParaRPr kumimoji="0" sz="12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p:txBody>
      </p:sp>
      <p:pic>
        <p:nvPicPr>
          <p:cNvPr id="100" name="Google Shape;100;p5"/>
          <p:cNvPicPr preferRelativeResize="0"/>
          <p:nvPr/>
        </p:nvPicPr>
        <p:blipFill rotWithShape="1">
          <a:blip r:embed="rId4">
            <a:alphaModFix/>
          </a:blip>
          <a:srcRect/>
          <a:stretch/>
        </p:blipFill>
        <p:spPr>
          <a:xfrm>
            <a:off x="10312233" y="2936663"/>
            <a:ext cx="4939382" cy="4761706"/>
          </a:xfrm>
          <a:prstGeom prst="rect">
            <a:avLst/>
          </a:prstGeom>
          <a:noFill/>
          <a:ln>
            <a:noFill/>
          </a:ln>
        </p:spPr>
      </p:pic>
      <p:sp>
        <p:nvSpPr>
          <p:cNvPr id="103" name="Google Shape;103;p5"/>
          <p:cNvSpPr txBox="1"/>
          <p:nvPr/>
        </p:nvSpPr>
        <p:spPr>
          <a:xfrm>
            <a:off x="511676" y="9277266"/>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rPr>
              <a:t>0</a:t>
            </a: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pic>
        <p:nvPicPr>
          <p:cNvPr id="3" name="図 2">
            <a:extLst>
              <a:ext uri="{FF2B5EF4-FFF2-40B4-BE49-F238E27FC236}">
                <a16:creationId xmlns:a16="http://schemas.microsoft.com/office/drawing/2014/main" id="{576C5D6E-3B7A-9EB7-621A-D8D3584B7BAD}"/>
              </a:ext>
            </a:extLst>
          </p:cNvPr>
          <p:cNvPicPr>
            <a:picLocks noChangeAspect="1"/>
          </p:cNvPicPr>
          <p:nvPr/>
        </p:nvPicPr>
        <p:blipFill>
          <a:blip r:embed="rId5"/>
          <a:stretch>
            <a:fillRect/>
          </a:stretch>
        </p:blipFill>
        <p:spPr>
          <a:xfrm>
            <a:off x="2457449" y="2218187"/>
            <a:ext cx="1016373" cy="480610"/>
          </a:xfrm>
          <a:prstGeom prst="rect">
            <a:avLst/>
          </a:prstGeom>
        </p:spPr>
      </p:pic>
      <p:pic>
        <p:nvPicPr>
          <p:cNvPr id="4" name="図 3">
            <a:extLst>
              <a:ext uri="{FF2B5EF4-FFF2-40B4-BE49-F238E27FC236}">
                <a16:creationId xmlns:a16="http://schemas.microsoft.com/office/drawing/2014/main" id="{C5A604CF-7802-6BA7-7B5C-257B38F18BE8}"/>
              </a:ext>
            </a:extLst>
          </p:cNvPr>
          <p:cNvPicPr>
            <a:picLocks noChangeAspect="1"/>
          </p:cNvPicPr>
          <p:nvPr/>
        </p:nvPicPr>
        <p:blipFill>
          <a:blip r:embed="rId6"/>
          <a:stretch>
            <a:fillRect/>
          </a:stretch>
        </p:blipFill>
        <p:spPr>
          <a:xfrm>
            <a:off x="2550708" y="3162589"/>
            <a:ext cx="829855" cy="4853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6"/>
          <p:cNvSpPr txBox="1"/>
          <p:nvPr/>
        </p:nvSpPr>
        <p:spPr>
          <a:xfrm>
            <a:off x="531845" y="510988"/>
            <a:ext cx="641970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富裕層・ビジネス層に効率的にリーチ</a:t>
            </a:r>
            <a:endParaRPr sz="2800" b="1">
              <a:solidFill>
                <a:schemeClr val="lt1"/>
              </a:solidFill>
              <a:latin typeface="Noto Sans JP"/>
              <a:ea typeface="Noto Sans JP"/>
              <a:cs typeface="Noto Sans JP"/>
              <a:sym typeface="Noto Sans JP"/>
            </a:endParaRPr>
          </a:p>
        </p:txBody>
      </p:sp>
      <p:sp>
        <p:nvSpPr>
          <p:cNvPr id="110" name="Google Shape;110;p6"/>
          <p:cNvSpPr txBox="1"/>
          <p:nvPr/>
        </p:nvSpPr>
        <p:spPr>
          <a:xfrm>
            <a:off x="7260115" y="348993"/>
            <a:ext cx="9764211"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TOKYO PRIMEを搭載するのは業界最大手の日本交通をはじめとするタクシー会社。</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その中でも厳選された会社のみが保有する専用乗り場に、多くの富裕層・ビジネス層が乗降します。</a:t>
            </a:r>
            <a:endParaRPr sz="1600">
              <a:solidFill>
                <a:schemeClr val="lt1"/>
              </a:solidFill>
              <a:latin typeface="Noto Sans JP"/>
              <a:ea typeface="Noto Sans JP"/>
              <a:cs typeface="Noto Sans JP"/>
              <a:sym typeface="Noto Sans JP"/>
            </a:endParaRPr>
          </a:p>
        </p:txBody>
      </p:sp>
      <p:sp>
        <p:nvSpPr>
          <p:cNvPr id="111" name="Google Shape;111;p6"/>
          <p:cNvSpPr txBox="1"/>
          <p:nvPr/>
        </p:nvSpPr>
        <p:spPr>
          <a:xfrm>
            <a:off x="3789919" y="2178423"/>
            <a:ext cx="358559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都内タクシー利用者カバー率</a:t>
            </a:r>
            <a:endParaRPr/>
          </a:p>
        </p:txBody>
      </p:sp>
      <p:sp>
        <p:nvSpPr>
          <p:cNvPr id="112" name="Google Shape;112;p6"/>
          <p:cNvSpPr txBox="1"/>
          <p:nvPr/>
        </p:nvSpPr>
        <p:spPr>
          <a:xfrm>
            <a:off x="3789919" y="3663595"/>
            <a:ext cx="253915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都内主要走行エリア</a:t>
            </a:r>
            <a:endParaRPr/>
          </a:p>
        </p:txBody>
      </p:sp>
      <p:sp>
        <p:nvSpPr>
          <p:cNvPr id="113" name="Google Shape;113;p6"/>
          <p:cNvSpPr txBox="1"/>
          <p:nvPr/>
        </p:nvSpPr>
        <p:spPr>
          <a:xfrm>
            <a:off x="3789919" y="5409158"/>
            <a:ext cx="2749151" cy="28270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オフィスビル</a:t>
            </a:r>
            <a:endParaRPr sz="160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六本木ヒルズ</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虎ノ門ヒルズ</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東京日本橋タワー</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東京汐留ビルディング</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東京ガーデンテラス紀尾井町</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汐留シティセンター</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大手町フィナンシャルシティ </a:t>
            </a:r>
            <a:endParaRPr/>
          </a:p>
          <a:p>
            <a:pPr marL="0" marR="0" lvl="0" indent="0" algn="l" rtl="0">
              <a:lnSpc>
                <a:spcPct val="150000"/>
              </a:lnSpc>
              <a:spcBef>
                <a:spcPts val="0"/>
              </a:spcBef>
              <a:spcAft>
                <a:spcPts val="0"/>
              </a:spcAft>
              <a:buNone/>
            </a:pPr>
            <a:r>
              <a:rPr lang="ja-JP" sz="1300">
                <a:solidFill>
                  <a:schemeClr val="dk1"/>
                </a:solidFill>
                <a:latin typeface="Noto Sans JP"/>
                <a:ea typeface="Noto Sans JP"/>
                <a:cs typeface="Noto Sans JP"/>
                <a:sym typeface="Noto Sans JP"/>
              </a:rPr>
              <a:t>　   グランキューブ</a:t>
            </a:r>
            <a:endParaRPr sz="1300">
              <a:solidFill>
                <a:schemeClr val="dk1"/>
              </a:solidFill>
              <a:latin typeface="Noto Sans JP"/>
              <a:ea typeface="Noto Sans JP"/>
              <a:cs typeface="Noto Sans JP"/>
              <a:sym typeface="Noto Sans JP"/>
            </a:endParaRPr>
          </a:p>
        </p:txBody>
      </p:sp>
      <p:sp>
        <p:nvSpPr>
          <p:cNvPr id="114" name="Google Shape;114;p6"/>
          <p:cNvSpPr txBox="1"/>
          <p:nvPr/>
        </p:nvSpPr>
        <p:spPr>
          <a:xfrm>
            <a:off x="3789919" y="4960057"/>
            <a:ext cx="2015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専用乗り場一例</a:t>
            </a:r>
            <a:endParaRPr/>
          </a:p>
        </p:txBody>
      </p:sp>
      <p:sp>
        <p:nvSpPr>
          <p:cNvPr id="115" name="Google Shape;115;p6"/>
          <p:cNvSpPr txBox="1"/>
          <p:nvPr/>
        </p:nvSpPr>
        <p:spPr>
          <a:xfrm>
            <a:off x="6817536" y="5409158"/>
            <a:ext cx="2707151" cy="132664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高級ホテル</a:t>
            </a:r>
            <a:endParaRPr sz="1600" dirty="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グランドハイアット東京</a:t>
            </a:r>
            <a:endParaRPr sz="1300" dirty="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ザ・リッツ・カールトン東京</a:t>
            </a:r>
            <a:endParaRPr sz="1300" dirty="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シャングリ・ラ・ホテル東京</a:t>
            </a:r>
            <a:endParaRPr sz="1300" dirty="0">
              <a:solidFill>
                <a:schemeClr val="dk1"/>
              </a:solidFill>
              <a:latin typeface="Noto Sans JP"/>
              <a:ea typeface="Noto Sans JP"/>
              <a:cs typeface="Noto Sans JP"/>
              <a:sym typeface="Noto Sans JP"/>
            </a:endParaRPr>
          </a:p>
        </p:txBody>
      </p:sp>
      <p:sp>
        <p:nvSpPr>
          <p:cNvPr id="116" name="Google Shape;116;p6"/>
          <p:cNvSpPr txBox="1"/>
          <p:nvPr/>
        </p:nvSpPr>
        <p:spPr>
          <a:xfrm>
            <a:off x="9803153" y="5409158"/>
            <a:ext cx="2707151" cy="162672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複合施設</a:t>
            </a:r>
            <a:endParaRPr sz="160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代官山T-SITE</a:t>
            </a:r>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銀座ナイン3号館内</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東京ミッドタウン</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中野セントラルパークサウス</a:t>
            </a:r>
            <a:endParaRPr sz="1300">
              <a:solidFill>
                <a:schemeClr val="dk1"/>
              </a:solidFill>
              <a:latin typeface="Noto Sans JP"/>
              <a:ea typeface="Noto Sans JP"/>
              <a:cs typeface="Noto Sans JP"/>
              <a:sym typeface="Noto Sans JP"/>
            </a:endParaRPr>
          </a:p>
        </p:txBody>
      </p:sp>
      <p:sp>
        <p:nvSpPr>
          <p:cNvPr id="117" name="Google Shape;117;p6"/>
          <p:cNvSpPr txBox="1"/>
          <p:nvPr/>
        </p:nvSpPr>
        <p:spPr>
          <a:xfrm>
            <a:off x="12788771" y="5409158"/>
            <a:ext cx="2363468" cy="162672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病院</a:t>
            </a:r>
            <a:endParaRPr sz="160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虎ノ門病院</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慶應義塾大学病院</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東京警察病院</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日本赤十字医療センター</a:t>
            </a:r>
            <a:endParaRPr sz="1300">
              <a:solidFill>
                <a:schemeClr val="dk1"/>
              </a:solidFill>
              <a:latin typeface="Noto Sans JP"/>
              <a:ea typeface="Noto Sans JP"/>
              <a:cs typeface="Noto Sans JP"/>
              <a:sym typeface="Noto Sans JP"/>
            </a:endParaRPr>
          </a:p>
        </p:txBody>
      </p:sp>
      <p:sp>
        <p:nvSpPr>
          <p:cNvPr id="118" name="Google Shape;118;p6"/>
          <p:cNvSpPr txBox="1"/>
          <p:nvPr/>
        </p:nvSpPr>
        <p:spPr>
          <a:xfrm>
            <a:off x="3789919" y="2595234"/>
            <a:ext cx="2060179"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rgbClr val="FF8F1C"/>
                </a:solidFill>
                <a:latin typeface="Noto Sans JP"/>
                <a:ea typeface="Noto Sans JP"/>
                <a:cs typeface="Noto Sans JP"/>
                <a:sym typeface="Noto Sans JP"/>
              </a:rPr>
              <a:t>約  </a:t>
            </a:r>
            <a:r>
              <a:rPr lang="ja-JP" sz="4200" b="1">
                <a:solidFill>
                  <a:srgbClr val="FF8F1C"/>
                </a:solidFill>
                <a:latin typeface="Roboto Black"/>
                <a:ea typeface="Roboto Black"/>
                <a:cs typeface="Roboto Black"/>
                <a:sym typeface="Roboto Black"/>
              </a:rPr>
              <a:t>62.2</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119" name="Google Shape;119;p6"/>
          <p:cNvSpPr txBox="1"/>
          <p:nvPr/>
        </p:nvSpPr>
        <p:spPr>
          <a:xfrm>
            <a:off x="3789919" y="4118628"/>
            <a:ext cx="6704399" cy="4182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千代田区・中央区・港区・渋谷区・新宿区・目黒区・文京区・品川区</a:t>
            </a:r>
            <a:endParaRPr sz="1600">
              <a:solidFill>
                <a:srgbClr val="FF8F1C"/>
              </a:solidFill>
              <a:latin typeface="Noto Sans JP"/>
              <a:ea typeface="Noto Sans JP"/>
              <a:cs typeface="Noto Sans JP"/>
              <a:sym typeface="Noto Sans JP"/>
            </a:endParaRPr>
          </a:p>
        </p:txBody>
      </p:sp>
      <p:sp>
        <p:nvSpPr>
          <p:cNvPr id="120" name="Google Shape;120;p6"/>
          <p:cNvSpPr txBox="1"/>
          <p:nvPr/>
        </p:nvSpPr>
        <p:spPr>
          <a:xfrm>
            <a:off x="6134107" y="2670287"/>
            <a:ext cx="8596045" cy="507639"/>
          </a:xfrm>
          <a:prstGeom prst="rect">
            <a:avLst/>
          </a:prstGeom>
          <a:noFill/>
          <a:ln>
            <a:noFill/>
          </a:ln>
        </p:spPr>
        <p:txBody>
          <a:bodyPr spcFirstLastPara="1" wrap="square" lIns="91425" tIns="45700" rIns="91425" bIns="45700" anchor="t" anchorCtr="0">
            <a:noAutofit/>
          </a:bodyPr>
          <a:lstStyle/>
          <a:p>
            <a:pPr marL="171450" marR="0" lvl="0" indent="-171450" algn="l" rtl="0">
              <a:lnSpc>
                <a:spcPct val="16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出典元【一般社団法人 全国ハイヤー・タクシー連合会『ハイヤー・タクシー年鑑 2023』】の</a:t>
            </a:r>
            <a:endParaRPr sz="900">
              <a:solidFill>
                <a:srgbClr val="A9AAAA"/>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900">
                <a:solidFill>
                  <a:srgbClr val="A9AAAA"/>
                </a:solidFill>
                <a:latin typeface="Noto Sans JP"/>
                <a:ea typeface="Noto Sans JP"/>
                <a:cs typeface="Noto Sans JP"/>
                <a:sym typeface="Noto Sans JP"/>
              </a:rPr>
              <a:t>　  東京都タクシー台数におけるTOKYO PRIMEデジタルサイネージ搭載台数割合（2023年10月1日時点）</a:t>
            </a:r>
            <a:endParaRPr sz="900">
              <a:solidFill>
                <a:srgbClr val="A9AAAA"/>
              </a:solidFill>
              <a:latin typeface="Noto Sans JP"/>
              <a:ea typeface="Noto Sans JP"/>
              <a:cs typeface="Noto Sans JP"/>
              <a:sym typeface="Noto Sans JP"/>
            </a:endParaRPr>
          </a:p>
        </p:txBody>
      </p:sp>
      <p:pic>
        <p:nvPicPr>
          <p:cNvPr id="121" name="Google Shape;121;p6"/>
          <p:cNvPicPr preferRelativeResize="0"/>
          <p:nvPr/>
        </p:nvPicPr>
        <p:blipFill rotWithShape="1">
          <a:blip r:embed="rId4">
            <a:alphaModFix/>
          </a:blip>
          <a:srcRect/>
          <a:stretch/>
        </p:blipFill>
        <p:spPr>
          <a:xfrm>
            <a:off x="2560549" y="1906291"/>
            <a:ext cx="883635" cy="1068778"/>
          </a:xfrm>
          <a:prstGeom prst="rect">
            <a:avLst/>
          </a:prstGeom>
          <a:noFill/>
          <a:ln>
            <a:noFill/>
          </a:ln>
        </p:spPr>
      </p:pic>
      <p:pic>
        <p:nvPicPr>
          <p:cNvPr id="122" name="Google Shape;122;p6"/>
          <p:cNvPicPr preferRelativeResize="0"/>
          <p:nvPr/>
        </p:nvPicPr>
        <p:blipFill rotWithShape="1">
          <a:blip r:embed="rId5">
            <a:alphaModFix/>
          </a:blip>
          <a:srcRect/>
          <a:stretch/>
        </p:blipFill>
        <p:spPr>
          <a:xfrm>
            <a:off x="2471119" y="3385914"/>
            <a:ext cx="1062495" cy="869918"/>
          </a:xfrm>
          <a:prstGeom prst="rect">
            <a:avLst/>
          </a:prstGeom>
          <a:noFill/>
          <a:ln>
            <a:noFill/>
          </a:ln>
        </p:spPr>
      </p:pic>
      <p:pic>
        <p:nvPicPr>
          <p:cNvPr id="123" name="Google Shape;123;p6"/>
          <p:cNvPicPr preferRelativeResize="0"/>
          <p:nvPr/>
        </p:nvPicPr>
        <p:blipFill rotWithShape="1">
          <a:blip r:embed="rId6">
            <a:alphaModFix/>
          </a:blip>
          <a:srcRect/>
          <a:stretch/>
        </p:blipFill>
        <p:spPr>
          <a:xfrm>
            <a:off x="2515729" y="4757674"/>
            <a:ext cx="1097258" cy="670217"/>
          </a:xfrm>
          <a:prstGeom prst="rect">
            <a:avLst/>
          </a:prstGeom>
          <a:noFill/>
          <a:ln>
            <a:noFill/>
          </a:ln>
        </p:spPr>
      </p:pic>
      <p:sp>
        <p:nvSpPr>
          <p:cNvPr id="124" name="Google Shape;124;p6"/>
          <p:cNvSpPr txBox="1"/>
          <p:nvPr/>
        </p:nvSpPr>
        <p:spPr>
          <a:xfrm>
            <a:off x="508681"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lt1"/>
                </a:solidFill>
                <a:latin typeface="Roboto Black"/>
                <a:ea typeface="Roboto Black"/>
                <a:cs typeface="Roboto Black"/>
                <a:sym typeface="Roboto Black"/>
              </a:rPr>
              <a:t>0</a:t>
            </a:r>
            <a:fld id="{00000000-1234-1234-1234-123412341234}" type="slidenum">
              <a:rPr lang="en-US" altLang="ja-JP" sz="2000" b="1" i="0">
                <a:solidFill>
                  <a:schemeClr val="lt1"/>
                </a:solidFill>
                <a:latin typeface="Roboto Black"/>
                <a:ea typeface="Roboto Black"/>
                <a:cs typeface="Roboto Black"/>
                <a:sym typeface="Roboto Black"/>
              </a:rPr>
              <a:t>6</a:t>
            </a:fld>
            <a:endParaRPr sz="2000" b="1" i="0" dirty="0">
              <a:solidFill>
                <a:schemeClr val="lt1"/>
              </a:solidFill>
              <a:latin typeface="Roboto Black"/>
              <a:ea typeface="Roboto Black"/>
              <a:cs typeface="Roboto Black"/>
              <a:sym typeface="Robo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7"/>
          <p:cNvSpPr txBox="1"/>
          <p:nvPr/>
        </p:nvSpPr>
        <p:spPr>
          <a:xfrm>
            <a:off x="531845" y="510988"/>
            <a:ext cx="82535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主要都道府県における主な設置タクシー会社一覧</a:t>
            </a:r>
            <a:endParaRPr sz="2800" b="1">
              <a:solidFill>
                <a:schemeClr val="lt1"/>
              </a:solidFill>
              <a:latin typeface="Noto Sans JP"/>
              <a:ea typeface="Noto Sans JP"/>
              <a:cs typeface="Noto Sans JP"/>
              <a:sym typeface="Noto Sans JP"/>
            </a:endParaRPr>
          </a:p>
        </p:txBody>
      </p:sp>
      <p:sp>
        <p:nvSpPr>
          <p:cNvPr id="130" name="Google Shape;130;p7"/>
          <p:cNvSpPr txBox="1"/>
          <p:nvPr/>
        </p:nvSpPr>
        <p:spPr>
          <a:xfrm>
            <a:off x="1977744" y="4246522"/>
            <a:ext cx="23083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Noto Sans JP"/>
                <a:ea typeface="Noto Sans JP"/>
                <a:cs typeface="Noto Sans JP"/>
                <a:sym typeface="Noto Sans JP"/>
              </a:rPr>
              <a:t>設置タクシー会社例</a:t>
            </a:r>
            <a:endParaRPr/>
          </a:p>
        </p:txBody>
      </p:sp>
      <p:sp>
        <p:nvSpPr>
          <p:cNvPr id="131" name="Google Shape;131;p7"/>
          <p:cNvSpPr txBox="1"/>
          <p:nvPr/>
        </p:nvSpPr>
        <p:spPr>
          <a:xfrm>
            <a:off x="1994369" y="4667556"/>
            <a:ext cx="700192" cy="3643049"/>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札幌</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東京</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千葉</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神奈川</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埼玉</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名古屋</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京都</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大阪</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福岡</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沖縄</a:t>
            </a:r>
            <a:endParaRPr sz="1300">
              <a:solidFill>
                <a:schemeClr val="dk1"/>
              </a:solidFill>
              <a:latin typeface="Noto Sans JP"/>
              <a:ea typeface="Noto Sans JP"/>
              <a:cs typeface="Noto Sans JP"/>
              <a:sym typeface="Noto Sans JP"/>
            </a:endParaRPr>
          </a:p>
        </p:txBody>
      </p:sp>
      <p:sp>
        <p:nvSpPr>
          <p:cNvPr id="132" name="Google Shape;132;p7"/>
          <p:cNvSpPr txBox="1"/>
          <p:nvPr/>
        </p:nvSpPr>
        <p:spPr>
          <a:xfrm>
            <a:off x="2856855" y="4667556"/>
            <a:ext cx="12193403" cy="3643049"/>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SK無線タクシー、ハートタクシー、金星自動車、さわやか無線センター、トーコーグループ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日本交通グループ、帝都自動車交通グループ、東京無線協同組合、東都タクシー、日の丸交通、東京都個人タクシー協同組合、日個連東京都営業協同組合</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京成タクシー、三ツ矢エミタスタクシー、千葉構内タクシー、myタクシーグループ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神奈川都市交通、ラジオタクシーグループ、平和交通、神奈中タクシー、日本交通横浜、三和交通</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飛鳥交通グループ、西武ハイヤー、ダイヤモンド交通、川口自動車交通、埼玉交通</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宝交通、つばめグループ、名古屋近鉄タクシー、名鉄グループ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アオイグループ、滋賀交通グループ、ぞうさんタクシー、都タクシー、ヤサカグループ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東京・日本交通、相互タクシーグループ、近鉄タクシー、日本タクシー、国際興業大阪、未来都、関協タクシー</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福交運輸事業協同組合、三五会運輸事業協同組合、福岡西鉄タクシー、ラッキーグループ、フレンド運輸事業協同組合、筑タク.net、明交運輸事業協同組合</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沖東交通</a:t>
            </a:r>
            <a:endParaRPr/>
          </a:p>
        </p:txBody>
      </p:sp>
      <p:sp>
        <p:nvSpPr>
          <p:cNvPr id="133" name="Google Shape;133;p7"/>
          <p:cNvSpPr txBox="1"/>
          <p:nvPr/>
        </p:nvSpPr>
        <p:spPr>
          <a:xfrm>
            <a:off x="5269583" y="2195974"/>
            <a:ext cx="837056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200" b="1">
                <a:solidFill>
                  <a:srgbClr val="FF8F1C"/>
                </a:solidFill>
                <a:latin typeface="Noto Sans JP"/>
                <a:ea typeface="Noto Sans JP"/>
                <a:cs typeface="Noto Sans JP"/>
                <a:sym typeface="Noto Sans JP"/>
              </a:rPr>
              <a:t>TOKYO PRIMEはタクシーアプリ『GO』加盟会社の多くで展開</a:t>
            </a:r>
            <a:endParaRPr/>
          </a:p>
        </p:txBody>
      </p:sp>
      <p:pic>
        <p:nvPicPr>
          <p:cNvPr id="134" name="Google Shape;134;p7" descr="ロゴ, アイコン&#10;&#10;自動的に生成された説明"/>
          <p:cNvPicPr preferRelativeResize="0"/>
          <p:nvPr/>
        </p:nvPicPr>
        <p:blipFill rotWithShape="1">
          <a:blip r:embed="rId4">
            <a:alphaModFix/>
          </a:blip>
          <a:srcRect/>
          <a:stretch/>
        </p:blipFill>
        <p:spPr>
          <a:xfrm>
            <a:off x="5246270" y="2790828"/>
            <a:ext cx="1453789" cy="916579"/>
          </a:xfrm>
          <a:prstGeom prst="rect">
            <a:avLst/>
          </a:prstGeom>
          <a:noFill/>
          <a:ln>
            <a:noFill/>
          </a:ln>
        </p:spPr>
      </p:pic>
      <p:pic>
        <p:nvPicPr>
          <p:cNvPr id="135" name="Google Shape;135;p7" descr="屋外, 道路, 車, トラック が含まれている画像&#10;&#10;自動的に生成された説明"/>
          <p:cNvPicPr preferRelativeResize="0"/>
          <p:nvPr/>
        </p:nvPicPr>
        <p:blipFill rotWithShape="1">
          <a:blip r:embed="rId5">
            <a:alphaModFix/>
          </a:blip>
          <a:srcRect l="17099" t="23863" r="7812" b="6506"/>
          <a:stretch/>
        </p:blipFill>
        <p:spPr>
          <a:xfrm>
            <a:off x="2078168" y="2078168"/>
            <a:ext cx="2876217" cy="1778923"/>
          </a:xfrm>
          <a:prstGeom prst="rect">
            <a:avLst/>
          </a:prstGeom>
          <a:noFill/>
          <a:ln>
            <a:noFill/>
          </a:ln>
        </p:spPr>
      </p:pic>
      <p:sp>
        <p:nvSpPr>
          <p:cNvPr id="136" name="Google Shape;136;p7"/>
          <p:cNvSpPr txBox="1"/>
          <p:nvPr/>
        </p:nvSpPr>
        <p:spPr>
          <a:xfrm>
            <a:off x="2111433" y="3591098"/>
            <a:ext cx="199644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
                <a:solidFill>
                  <a:schemeClr val="lt1"/>
                </a:solidFill>
                <a:latin typeface="Noto Sans JP"/>
                <a:ea typeface="Noto Sans JP"/>
                <a:cs typeface="Noto Sans JP"/>
                <a:sym typeface="Noto Sans JP"/>
              </a:rPr>
              <a:t>撮影協力：グランドハイアット東京</a:t>
            </a:r>
            <a:endParaRPr sz="800">
              <a:solidFill>
                <a:schemeClr val="lt1"/>
              </a:solidFill>
              <a:latin typeface="Noto Sans JP"/>
              <a:ea typeface="Noto Sans JP"/>
              <a:cs typeface="Noto Sans JP"/>
              <a:sym typeface="Noto Sans JP"/>
            </a:endParaRPr>
          </a:p>
        </p:txBody>
      </p:sp>
      <p:sp>
        <p:nvSpPr>
          <p:cNvPr id="137" name="Google Shape;137;p7"/>
          <p:cNvSpPr txBox="1"/>
          <p:nvPr/>
        </p:nvSpPr>
        <p:spPr>
          <a:xfrm>
            <a:off x="510073" y="9273372"/>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lt1"/>
                </a:solidFill>
                <a:latin typeface="Roboto Black"/>
                <a:ea typeface="Roboto Black"/>
                <a:cs typeface="Roboto Black"/>
                <a:sym typeface="Roboto Black"/>
              </a:rPr>
              <a:t>0</a:t>
            </a:r>
            <a:fld id="{00000000-1234-1234-1234-123412341234}" type="slidenum">
              <a:rPr lang="en-US" altLang="ja-JP" sz="2000" b="1" i="0">
                <a:solidFill>
                  <a:schemeClr val="lt1"/>
                </a:solidFill>
                <a:latin typeface="Roboto Black"/>
                <a:ea typeface="Roboto Black"/>
                <a:cs typeface="Roboto Black"/>
                <a:sym typeface="Roboto Black"/>
              </a:rPr>
              <a:t>7</a:t>
            </a:fld>
            <a:endParaRPr sz="2000" b="1" i="0" dirty="0">
              <a:solidFill>
                <a:schemeClr val="lt1"/>
              </a:solidFill>
              <a:latin typeface="Roboto Black"/>
              <a:ea typeface="Roboto Black"/>
              <a:cs typeface="Roboto Black"/>
              <a:sym typeface="Robo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1"/>
        <p:cNvGrpSpPr/>
        <p:nvPr/>
      </p:nvGrpSpPr>
      <p:grpSpPr>
        <a:xfrm>
          <a:off x="0" y="0"/>
          <a:ext cx="0" cy="0"/>
          <a:chOff x="0" y="0"/>
          <a:chExt cx="0" cy="0"/>
        </a:xfrm>
      </p:grpSpPr>
      <p:pic>
        <p:nvPicPr>
          <p:cNvPr id="142" name="Google Shape;142;p8" descr="夜に光っている建物&#10;&#10;自動的に生成された説明"/>
          <p:cNvPicPr preferRelativeResize="0"/>
          <p:nvPr/>
        </p:nvPicPr>
        <p:blipFill rotWithShape="1">
          <a:blip r:embed="rId3">
            <a:alphaModFix/>
          </a:blip>
          <a:srcRect t="10921" r="5780" b="9569"/>
          <a:stretch/>
        </p:blipFill>
        <p:spPr>
          <a:xfrm>
            <a:off x="0" y="0"/>
            <a:ext cx="18288000" cy="10288588"/>
          </a:xfrm>
          <a:prstGeom prst="rect">
            <a:avLst/>
          </a:prstGeom>
          <a:noFill/>
          <a:ln>
            <a:noFill/>
          </a:ln>
        </p:spPr>
      </p:pic>
      <p:pic>
        <p:nvPicPr>
          <p:cNvPr id="143" name="Google Shape;143;p8" descr="図形, 四角形&#10;&#10;自動的に生成された説明"/>
          <p:cNvPicPr preferRelativeResize="0"/>
          <p:nvPr/>
        </p:nvPicPr>
        <p:blipFill rotWithShape="1">
          <a:blip r:embed="rId4">
            <a:alphaModFix/>
          </a:blip>
          <a:srcRect/>
          <a:stretch/>
        </p:blipFill>
        <p:spPr>
          <a:xfrm>
            <a:off x="0" y="1588"/>
            <a:ext cx="18288000" cy="10287000"/>
          </a:xfrm>
          <a:prstGeom prst="rect">
            <a:avLst/>
          </a:prstGeom>
          <a:noFill/>
          <a:ln>
            <a:noFill/>
          </a:ln>
        </p:spPr>
      </p:pic>
      <p:pic>
        <p:nvPicPr>
          <p:cNvPr id="144" name="Google Shape;144;p8"/>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145" name="Google Shape;145;p8"/>
          <p:cNvGrpSpPr/>
          <p:nvPr/>
        </p:nvGrpSpPr>
        <p:grpSpPr>
          <a:xfrm>
            <a:off x="7238350" y="4274757"/>
            <a:ext cx="3811300" cy="1739075"/>
            <a:chOff x="7742013" y="4113105"/>
            <a:chExt cx="3811300" cy="1739075"/>
          </a:xfrm>
        </p:grpSpPr>
        <p:sp>
          <p:nvSpPr>
            <p:cNvPr id="146" name="Google Shape;146;p8"/>
            <p:cNvSpPr txBox="1"/>
            <p:nvPr/>
          </p:nvSpPr>
          <p:spPr>
            <a:xfrm>
              <a:off x="7742013" y="5144294"/>
              <a:ext cx="38113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ユーザーの特徴</a:t>
              </a:r>
              <a:endParaRPr/>
            </a:p>
          </p:txBody>
        </p:sp>
        <p:sp>
          <p:nvSpPr>
            <p:cNvPr id="147" name="Google Shape;147;p8"/>
            <p:cNvSpPr txBox="1"/>
            <p:nvPr/>
          </p:nvSpPr>
          <p:spPr>
            <a:xfrm>
              <a:off x="8989062"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2</a:t>
              </a:r>
              <a:endParaRPr sz="3000">
                <a:solidFill>
                  <a:schemeClr val="lt1"/>
                </a:solidFill>
                <a:latin typeface="Roboto"/>
                <a:ea typeface="Roboto"/>
                <a:cs typeface="Roboto"/>
                <a:sym typeface="Roboto"/>
              </a:endParaRPr>
            </a:p>
          </p:txBody>
        </p:sp>
      </p:grpSp>
      <p:sp>
        <p:nvSpPr>
          <p:cNvPr id="148" name="Google Shape;148;p8"/>
          <p:cNvSpPr txBox="1"/>
          <p:nvPr/>
        </p:nvSpPr>
        <p:spPr>
          <a:xfrm>
            <a:off x="510073" y="9268465"/>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dk1"/>
                </a:solidFill>
                <a:latin typeface="Roboto Black"/>
                <a:ea typeface="Roboto Black"/>
                <a:cs typeface="Roboto Black"/>
                <a:sym typeface="Roboto Black"/>
              </a:rPr>
              <a:t>0</a:t>
            </a:r>
            <a:fld id="{00000000-1234-1234-1234-123412341234}" type="slidenum">
              <a:rPr lang="en-US" altLang="ja-JP" sz="2000" b="1" i="0">
                <a:solidFill>
                  <a:schemeClr val="dk1"/>
                </a:solidFill>
                <a:latin typeface="Roboto Black"/>
                <a:ea typeface="Roboto Black"/>
                <a:cs typeface="Roboto Black"/>
                <a:sym typeface="Roboto Black"/>
              </a:rPr>
              <a:t>8</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52"/>
        <p:cNvGrpSpPr/>
        <p:nvPr/>
      </p:nvGrpSpPr>
      <p:grpSpPr>
        <a:xfrm>
          <a:off x="0" y="0"/>
          <a:ext cx="0" cy="0"/>
          <a:chOff x="0" y="0"/>
          <a:chExt cx="0" cy="0"/>
        </a:xfrm>
      </p:grpSpPr>
      <p:graphicFrame>
        <p:nvGraphicFramePr>
          <p:cNvPr id="153" name="Google Shape;153;p9"/>
          <p:cNvGraphicFramePr/>
          <p:nvPr/>
        </p:nvGraphicFramePr>
        <p:xfrm>
          <a:off x="2543453" y="3050291"/>
          <a:ext cx="3305536" cy="33055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4" name="Google Shape;154;p9"/>
          <p:cNvGraphicFramePr/>
          <p:nvPr/>
        </p:nvGraphicFramePr>
        <p:xfrm>
          <a:off x="11719602" y="3081817"/>
          <a:ext cx="3305536" cy="33055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5" name="Google Shape;155;p9"/>
          <p:cNvGraphicFramePr/>
          <p:nvPr/>
        </p:nvGraphicFramePr>
        <p:xfrm>
          <a:off x="7131528" y="3081817"/>
          <a:ext cx="3305536" cy="3305536"/>
        </p:xfrm>
        <a:graphic>
          <a:graphicData uri="http://schemas.openxmlformats.org/drawingml/2006/chart">
            <c:chart xmlns:c="http://schemas.openxmlformats.org/drawingml/2006/chart" xmlns:r="http://schemas.openxmlformats.org/officeDocument/2006/relationships" r:id="rId6"/>
          </a:graphicData>
        </a:graphic>
      </p:graphicFrame>
      <p:sp>
        <p:nvSpPr>
          <p:cNvPr id="156" name="Google Shape;156;p9"/>
          <p:cNvSpPr txBox="1"/>
          <p:nvPr/>
        </p:nvSpPr>
        <p:spPr>
          <a:xfrm>
            <a:off x="531845" y="510988"/>
            <a:ext cx="238526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ユーザー属性</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157" name="Google Shape;157;p9"/>
          <p:cNvSpPr txBox="1"/>
          <p:nvPr/>
        </p:nvSpPr>
        <p:spPr>
          <a:xfrm>
            <a:off x="4931720" y="2485526"/>
            <a:ext cx="1077859" cy="8525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男性</a:t>
            </a: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58</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a:t>
            </a:r>
            <a:endParaRPr kumimoji="0" lang="ja-JP" altLang="en-US"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58" name="Google Shape;158;p9"/>
          <p:cNvSpPr txBox="1"/>
          <p:nvPr/>
        </p:nvSpPr>
        <p:spPr>
          <a:xfrm>
            <a:off x="1977181" y="7428328"/>
            <a:ext cx="11438998" cy="97868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マクロミルアンケートによるタクシー利用者調査</a:t>
            </a:r>
            <a:endPar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対象</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全国の居住者で東京都</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区・愛知県名古屋市内・大阪府大阪市内・その他地方都市で直近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ヶ月以内にタクシー利用した</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歳以上の男女：</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1,319</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人</a:t>
            </a: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期間</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17</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手法</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インターネットリサーチ</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p:txBody>
      </p:sp>
      <p:sp>
        <p:nvSpPr>
          <p:cNvPr id="159" name="Google Shape;159;p9"/>
          <p:cNvSpPr txBox="1"/>
          <p:nvPr/>
        </p:nvSpPr>
        <p:spPr>
          <a:xfrm>
            <a:off x="3161751" y="594021"/>
            <a:ext cx="7422545"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タクシーは全国主要都市において、性別、年齢を問わず利用されています。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160" name="Google Shape;160;p9"/>
          <p:cNvSpPr txBox="1"/>
          <p:nvPr/>
        </p:nvSpPr>
        <p:spPr>
          <a:xfrm>
            <a:off x="3773467" y="4537483"/>
            <a:ext cx="89255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男女比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9"/>
          <p:cNvSpPr txBox="1"/>
          <p:nvPr/>
        </p:nvSpPr>
        <p:spPr>
          <a:xfrm>
            <a:off x="7898481" y="4482103"/>
            <a:ext cx="1733808" cy="4800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乗車頻度</a:t>
            </a:r>
            <a:endParaRPr lang="en-US" altLang="ja-JP" dirty="0">
              <a:ea typeface="Noto Sans JP"/>
            </a:endParaRPr>
          </a:p>
        </p:txBody>
      </p:sp>
      <p:sp>
        <p:nvSpPr>
          <p:cNvPr id="162" name="Google Shape;162;p9"/>
          <p:cNvSpPr txBox="1"/>
          <p:nvPr/>
        </p:nvSpPr>
        <p:spPr>
          <a:xfrm>
            <a:off x="12944171" y="4537483"/>
            <a:ext cx="89255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年齢比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9"/>
          <p:cNvSpPr txBox="1"/>
          <p:nvPr/>
        </p:nvSpPr>
        <p:spPr>
          <a:xfrm>
            <a:off x="1657565" y="5145538"/>
            <a:ext cx="1077859" cy="85250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女性</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4" name="Google Shape;164;p9"/>
          <p:cNvSpPr txBox="1"/>
          <p:nvPr/>
        </p:nvSpPr>
        <p:spPr>
          <a:xfrm>
            <a:off x="8888036" y="2472079"/>
            <a:ext cx="1077859" cy="8124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4</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8</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7" name="Google Shape;167;p9"/>
          <p:cNvSpPr txBox="1"/>
          <p:nvPr/>
        </p:nvSpPr>
        <p:spPr>
          <a:xfrm>
            <a:off x="14284463" y="2660338"/>
            <a:ext cx="1077859"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20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代</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Noto Sans JP"/>
                <a:sym typeface="Roboto Black"/>
              </a:rPr>
              <a:t>22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8" name="Google Shape;168;p9"/>
          <p:cNvSpPr txBox="1"/>
          <p:nvPr/>
        </p:nvSpPr>
        <p:spPr>
          <a:xfrm>
            <a:off x="11553548" y="6076828"/>
            <a:ext cx="1077859" cy="85250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40</a:t>
            </a: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代</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9" name="Google Shape;169;p9"/>
          <p:cNvSpPr txBox="1"/>
          <p:nvPr/>
        </p:nvSpPr>
        <p:spPr>
          <a:xfrm>
            <a:off x="10761880" y="3761718"/>
            <a:ext cx="1077859" cy="85250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5</a:t>
            </a:r>
            <a:r>
              <a:rPr kumimoji="0" lang="en-US" altLang="ja-JP"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0</a:t>
            </a: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代以上</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70" name="Google Shape;170;p9"/>
          <p:cNvSpPr txBox="1"/>
          <p:nvPr/>
        </p:nvSpPr>
        <p:spPr>
          <a:xfrm>
            <a:off x="14795451" y="5425355"/>
            <a:ext cx="1077859" cy="8525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30</a:t>
            </a: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代</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26</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72" name="Google Shape;172;p9"/>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rPr>
              <a:t>0</a:t>
            </a: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
        <p:nvSpPr>
          <p:cNvPr id="8" name="Google Shape;164;p9">
            <a:extLst>
              <a:ext uri="{FF2B5EF4-FFF2-40B4-BE49-F238E27FC236}">
                <a16:creationId xmlns:a16="http://schemas.microsoft.com/office/drawing/2014/main" id="{A5A6F426-0755-1BF6-7C09-A78BB032DEEB}"/>
              </a:ext>
            </a:extLst>
          </p:cNvPr>
          <p:cNvSpPr txBox="1"/>
          <p:nvPr/>
        </p:nvSpPr>
        <p:spPr>
          <a:xfrm>
            <a:off x="9963799" y="3056062"/>
            <a:ext cx="1277941" cy="8124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2〜3</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15</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2" name="Google Shape;164;p9">
            <a:extLst>
              <a:ext uri="{FF2B5EF4-FFF2-40B4-BE49-F238E27FC236}">
                <a16:creationId xmlns:a16="http://schemas.microsoft.com/office/drawing/2014/main" id="{44CF0EF4-51D0-2247-DD5A-FD4446B09551}"/>
              </a:ext>
            </a:extLst>
          </p:cNvPr>
          <p:cNvSpPr txBox="1"/>
          <p:nvPr/>
        </p:nvSpPr>
        <p:spPr>
          <a:xfrm>
            <a:off x="9950353" y="5726873"/>
            <a:ext cx="1277941" cy="8124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20</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3" name="Google Shape;164;p9">
            <a:extLst>
              <a:ext uri="{FF2B5EF4-FFF2-40B4-BE49-F238E27FC236}">
                <a16:creationId xmlns:a16="http://schemas.microsoft.com/office/drawing/2014/main" id="{7E3AC52F-CCE6-BEA2-5260-76845E265123}"/>
              </a:ext>
            </a:extLst>
          </p:cNvPr>
          <p:cNvSpPr txBox="1"/>
          <p:nvPr/>
        </p:nvSpPr>
        <p:spPr>
          <a:xfrm>
            <a:off x="6634136" y="6116839"/>
            <a:ext cx="1514781" cy="8124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ヶ月に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2〜3</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23</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4" name="Google Shape;164;p9">
            <a:extLst>
              <a:ext uri="{FF2B5EF4-FFF2-40B4-BE49-F238E27FC236}">
                <a16:creationId xmlns:a16="http://schemas.microsoft.com/office/drawing/2014/main" id="{ED671C29-C705-098E-59A3-D02887C0F37C}"/>
              </a:ext>
            </a:extLst>
          </p:cNvPr>
          <p:cNvSpPr txBox="1"/>
          <p:nvPr/>
        </p:nvSpPr>
        <p:spPr>
          <a:xfrm>
            <a:off x="5934888" y="4114932"/>
            <a:ext cx="1277941" cy="8124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ヶ月に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19</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5" name="Google Shape;164;p9">
            <a:extLst>
              <a:ext uri="{FF2B5EF4-FFF2-40B4-BE49-F238E27FC236}">
                <a16:creationId xmlns:a16="http://schemas.microsoft.com/office/drawing/2014/main" id="{21F948A3-82B9-857F-C34E-C3CD21D16439}"/>
              </a:ext>
            </a:extLst>
          </p:cNvPr>
          <p:cNvSpPr txBox="1"/>
          <p:nvPr/>
        </p:nvSpPr>
        <p:spPr>
          <a:xfrm>
            <a:off x="6445876" y="2696893"/>
            <a:ext cx="1528230" cy="8124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2〜3</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ヶ月に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15</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4043</TotalTime>
  <Words>11630</Words>
  <Application>Microsoft Macintosh PowerPoint</Application>
  <PresentationFormat>ユーザー設定</PresentationFormat>
  <Paragraphs>1683</Paragraphs>
  <Slides>48</Slides>
  <Notes>48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48</vt:i4>
      </vt:variant>
    </vt:vector>
  </HeadingPairs>
  <TitlesOfParts>
    <vt:vector size="55" baseType="lpstr">
      <vt:lpstr>Noto Sans JP</vt:lpstr>
      <vt:lpstr>Meiryo</vt:lpstr>
      <vt:lpstr>Arial</vt:lpstr>
      <vt:lpstr>Calibri</vt:lpstr>
      <vt:lpstr>Roboto</vt:lpstr>
      <vt:lpstr>Roboto Black</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正路 島津</dc:creator>
  <cp:lastModifiedBy>yuta TSUKAGOSHI</cp:lastModifiedBy>
  <cp:revision>65</cp:revision>
  <cp:lastPrinted>2024-06-13T01:02:09Z</cp:lastPrinted>
  <dcterms:created xsi:type="dcterms:W3CDTF">2023-12-12T08:42:37Z</dcterms:created>
  <dcterms:modified xsi:type="dcterms:W3CDTF">2024-07-23T09:23:36Z</dcterms:modified>
</cp:coreProperties>
</file>